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63" r:id="rId4"/>
    <p:sldId id="279" r:id="rId5"/>
    <p:sldId id="283" r:id="rId6"/>
    <p:sldId id="274" r:id="rId7"/>
    <p:sldId id="280" r:id="rId8"/>
    <p:sldId id="282" r:id="rId9"/>
    <p:sldId id="284" r:id="rId10"/>
    <p:sldId id="28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M" initials="O" lastIdx="1" clrIdx="0">
    <p:extLst>
      <p:ext uri="{19B8F6BF-5375-455C-9EA6-DF929625EA0E}">
        <p15:presenceInfo xmlns:p15="http://schemas.microsoft.com/office/powerpoint/2012/main" userId="O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5F01"/>
    <a:srgbClr val="333399"/>
    <a:srgbClr val="080808"/>
    <a:srgbClr val="704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18" autoAdjust="0"/>
  </p:normalViewPr>
  <p:slideViewPr>
    <p:cSldViewPr>
      <p:cViewPr varScale="1">
        <p:scale>
          <a:sx n="66" d="100"/>
          <a:sy n="66" d="100"/>
        </p:scale>
        <p:origin x="13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BABF8E-BB63-4FB3-998A-54F543E1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75CD7-370C-40DE-B7D2-39A770B663F0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7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3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BBD0C-DC67-4761-81B4-8B81F3664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412875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64163" y="476250"/>
            <a:ext cx="1655762" cy="568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4816475" cy="56880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9525" y="12684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1"/>
            <a:r>
              <a:rPr lang="ru-RU"/>
              <a:t>Четвертый уровень</a:t>
            </a:r>
          </a:p>
          <a:p>
            <a:pPr lvl="2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4581128"/>
            <a:ext cx="8208912" cy="15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6600" dirty="0">
                <a:latin typeface="Mistral" panose="03090702030407020403" pitchFamily="66" charset="0"/>
              </a:rPr>
              <a:t>ПОКАНА 5</a:t>
            </a:r>
            <a:endParaRPr lang="en-US" sz="6600" dirty="0">
              <a:latin typeface="Mistral" panose="03090702030407020403" pitchFamily="66" charset="0"/>
            </a:endParaRPr>
          </a:p>
          <a:p>
            <a:pPr algn="ctr"/>
            <a:r>
              <a:rPr lang="bg-BG" sz="4000" dirty="0"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ОБЩА ИНФОРМАЦИЯ</a:t>
            </a:r>
            <a:endParaRPr lang="uk-UA" sz="4000" dirty="0">
              <a:latin typeface="Mistral" panose="03090702030407020403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884"/>
            <a:ext cx="4968552" cy="1590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7200800" cy="6355586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r>
              <a:rPr lang="ru-RU" sz="1600" dirty="0"/>
              <a:t>        </a:t>
            </a:r>
            <a:r>
              <a:rPr lang="en-US" sz="1600" dirty="0"/>
              <a:t> </a:t>
            </a:r>
            <a:r>
              <a:rPr lang="bg-BG" sz="1600" dirty="0"/>
              <a:t>  </a:t>
            </a:r>
            <a:r>
              <a:rPr lang="ru-RU" sz="1600" dirty="0" err="1"/>
              <a:t>Задължително</a:t>
            </a:r>
            <a:endParaRPr lang="ru-RU" sz="1600" dirty="0"/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endParaRPr lang="ru-RU" sz="1600" dirty="0"/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r>
              <a:rPr lang="ru-RU" sz="1600" dirty="0" err="1"/>
              <a:t>Принадлежност</a:t>
            </a:r>
            <a:r>
              <a:rPr lang="ru-RU" sz="1600" dirty="0"/>
              <a:t> на кандидата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предложените</a:t>
            </a:r>
            <a:r>
              <a:rPr lang="ru-RU" sz="1600" dirty="0"/>
              <a:t> </a:t>
            </a:r>
            <a:r>
              <a:rPr lang="ru-RU" sz="1600" dirty="0" err="1"/>
              <a:t>дейности</a:t>
            </a:r>
            <a:r>
              <a:rPr lang="ru-RU" sz="1600" dirty="0"/>
              <a:t> или наличие на </a:t>
            </a:r>
            <a:r>
              <a:rPr lang="ru-RU" sz="1600" dirty="0" err="1"/>
              <a:t>официално</a:t>
            </a:r>
            <a:r>
              <a:rPr lang="ru-RU" sz="1600" dirty="0"/>
              <a:t> </a:t>
            </a:r>
            <a:r>
              <a:rPr lang="ru-RU" sz="1600" dirty="0" err="1"/>
              <a:t>съгласие</a:t>
            </a:r>
            <a:r>
              <a:rPr lang="ru-RU" sz="1600" dirty="0"/>
              <a:t> от </a:t>
            </a:r>
            <a:r>
              <a:rPr lang="ru-RU" sz="1600" dirty="0" err="1"/>
              <a:t>съответните</a:t>
            </a:r>
            <a:r>
              <a:rPr lang="ru-RU" sz="1600" dirty="0"/>
              <a:t> институции, организации, </a:t>
            </a:r>
            <a:r>
              <a:rPr lang="ru-RU" sz="1600" dirty="0" err="1"/>
              <a:t>органи</a:t>
            </a:r>
            <a:r>
              <a:rPr lang="ru-RU" sz="1600" dirty="0"/>
              <a:t> и др. за </a:t>
            </a:r>
            <a:r>
              <a:rPr lang="ru-RU" sz="1600" dirty="0" err="1"/>
              <a:t>изпълнение</a:t>
            </a:r>
            <a:r>
              <a:rPr lang="ru-RU" sz="1600" dirty="0"/>
              <a:t> на </a:t>
            </a:r>
            <a:r>
              <a:rPr lang="ru-RU" sz="1600" dirty="0" err="1"/>
              <a:t>тези</a:t>
            </a:r>
            <a:r>
              <a:rPr lang="ru-RU" sz="1600" dirty="0"/>
              <a:t> </a:t>
            </a:r>
            <a:r>
              <a:rPr lang="ru-RU" sz="1600" dirty="0" err="1"/>
              <a:t>дейности</a:t>
            </a:r>
            <a:r>
              <a:rPr lang="ru-RU" sz="1600" dirty="0"/>
              <a:t>.</a:t>
            </a:r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endParaRPr lang="ru-RU" sz="1600" dirty="0"/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r>
              <a:rPr lang="ru-RU" sz="1600" dirty="0"/>
              <a:t>         </a:t>
            </a:r>
            <a:r>
              <a:rPr lang="ru-RU" sz="1600" dirty="0" err="1"/>
              <a:t>Минимални</a:t>
            </a:r>
            <a:r>
              <a:rPr lang="ru-RU" sz="1600" dirty="0"/>
              <a:t> </a:t>
            </a:r>
            <a:r>
              <a:rPr lang="ru-RU" sz="1600" dirty="0" err="1"/>
              <a:t>задължителни</a:t>
            </a:r>
            <a:r>
              <a:rPr lang="ru-RU" sz="1600" dirty="0"/>
              <a:t> условия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Съответствие</a:t>
            </a:r>
            <a:r>
              <a:rPr lang="ru-RU" sz="1600" dirty="0"/>
              <a:t> на зелените </a:t>
            </a:r>
            <a:r>
              <a:rPr lang="ru-RU" sz="1600" dirty="0" err="1"/>
              <a:t>дейности</a:t>
            </a:r>
            <a:r>
              <a:rPr lang="ru-RU" sz="1600" dirty="0"/>
              <a:t> с целите на </a:t>
            </a:r>
            <a:r>
              <a:rPr lang="ru-RU" sz="1600" dirty="0" err="1"/>
              <a:t>програмата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Стратегия на ЕС за </a:t>
            </a:r>
            <a:r>
              <a:rPr lang="ru-RU" sz="1600" dirty="0" err="1"/>
              <a:t>биологичното</a:t>
            </a:r>
            <a:r>
              <a:rPr lang="ru-RU" sz="1600" dirty="0"/>
              <a:t> разнообразие до 2030 г. и </a:t>
            </a:r>
            <a:r>
              <a:rPr lang="ru-RU" sz="1600" dirty="0" err="1"/>
              <a:t>законодателство</a:t>
            </a:r>
            <a:r>
              <a:rPr lang="ru-RU" sz="1600" dirty="0"/>
              <a:t> на ЕС за </a:t>
            </a:r>
            <a:r>
              <a:rPr lang="ru-RU" sz="1600" dirty="0" err="1"/>
              <a:t>възстановяване</a:t>
            </a:r>
            <a:r>
              <a:rPr lang="ru-RU" sz="1600" dirty="0"/>
              <a:t> на </a:t>
            </a:r>
            <a:r>
              <a:rPr lang="ru-RU" sz="1600" dirty="0" err="1"/>
              <a:t>природата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Инициатива на ЕС за </a:t>
            </a:r>
            <a:r>
              <a:rPr lang="ru-RU" sz="1600" dirty="0" err="1"/>
              <a:t>опрашителите</a:t>
            </a:r>
            <a:r>
              <a:rPr lang="ru-RU" sz="1600" dirty="0"/>
              <a:t> и </a:t>
            </a:r>
            <a:r>
              <a:rPr lang="ru-RU" sz="1600" dirty="0" err="1"/>
              <a:t>Национална</a:t>
            </a:r>
            <a:r>
              <a:rPr lang="ru-RU" sz="1600" dirty="0"/>
              <a:t> рамка на </a:t>
            </a:r>
            <a:r>
              <a:rPr lang="ru-RU" sz="1600" dirty="0" err="1"/>
              <a:t>България</a:t>
            </a:r>
            <a:r>
              <a:rPr lang="ru-RU" sz="1600" dirty="0"/>
              <a:t> за </a:t>
            </a:r>
            <a:r>
              <a:rPr lang="ru-RU" sz="1600" dirty="0" err="1"/>
              <a:t>приоритетни</a:t>
            </a:r>
            <a:r>
              <a:rPr lang="ru-RU" sz="1600" dirty="0"/>
              <a:t> действия по Натура 2000 2021–2027 г. (за </a:t>
            </a:r>
            <a:r>
              <a:rPr lang="ru-RU" sz="1600" dirty="0" err="1"/>
              <a:t>български</a:t>
            </a:r>
            <a:r>
              <a:rPr lang="ru-RU" sz="1600" dirty="0"/>
              <a:t> </a:t>
            </a:r>
            <a:r>
              <a:rPr lang="ru-RU" sz="1600" dirty="0" err="1"/>
              <a:t>партньори</a:t>
            </a:r>
            <a:r>
              <a:rPr lang="ru-RU" sz="1600" dirty="0"/>
              <a:t>);</a:t>
            </a:r>
            <a:endParaRPr lang="en-US" sz="1600" dirty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Градски</a:t>
            </a:r>
            <a:r>
              <a:rPr lang="ru-RU" sz="1600" dirty="0"/>
              <a:t> </a:t>
            </a:r>
            <a:r>
              <a:rPr lang="ru-RU" sz="1600" dirty="0" err="1"/>
              <a:t>паркове</a:t>
            </a:r>
            <a:r>
              <a:rPr lang="ru-RU" sz="1600" dirty="0"/>
              <a:t>, </a:t>
            </a:r>
            <a:r>
              <a:rPr lang="ru-RU" sz="1600" dirty="0" err="1"/>
              <a:t>градини</a:t>
            </a:r>
            <a:r>
              <a:rPr lang="ru-RU" sz="1600" dirty="0"/>
              <a:t> и </a:t>
            </a:r>
            <a:r>
              <a:rPr lang="ru-RU" sz="1600" dirty="0" err="1"/>
              <a:t>други</a:t>
            </a:r>
            <a:r>
              <a:rPr lang="ru-RU" sz="1600" dirty="0"/>
              <a:t> </a:t>
            </a:r>
            <a:r>
              <a:rPr lang="ru-RU" sz="1600" dirty="0" err="1"/>
              <a:t>видове</a:t>
            </a:r>
            <a:r>
              <a:rPr lang="ru-RU" sz="1600" dirty="0"/>
              <a:t> зелена инфраструктура:</a:t>
            </a:r>
            <a:endParaRPr lang="en-US" sz="1600" dirty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-"/>
            </a:pP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включва</a:t>
            </a:r>
            <a:r>
              <a:rPr lang="ru-RU" sz="1600" dirty="0"/>
              <a:t> </a:t>
            </a:r>
            <a:r>
              <a:rPr lang="ru-RU" sz="1600" dirty="0" err="1"/>
              <a:t>природосъобразни</a:t>
            </a:r>
            <a:r>
              <a:rPr lang="ru-RU" sz="1600" dirty="0"/>
              <a:t> решения с фокус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насърчаване</a:t>
            </a:r>
            <a:r>
              <a:rPr lang="ru-RU" sz="1600" dirty="0"/>
              <a:t> на </a:t>
            </a:r>
            <a:r>
              <a:rPr lang="ru-RU" sz="1600" dirty="0" err="1"/>
              <a:t>биоразнообразието</a:t>
            </a:r>
            <a:r>
              <a:rPr lang="ru-RU" sz="1600" dirty="0"/>
              <a:t>, </a:t>
            </a:r>
            <a:r>
              <a:rPr lang="ru-RU" sz="1600" dirty="0" err="1"/>
              <a:t>подобряване</a:t>
            </a:r>
            <a:r>
              <a:rPr lang="ru-RU" sz="1600" dirty="0"/>
              <a:t> на </a:t>
            </a:r>
            <a:r>
              <a:rPr lang="ru-RU" sz="1600" dirty="0" err="1"/>
              <a:t>природата</a:t>
            </a:r>
            <a:r>
              <a:rPr lang="ru-RU" sz="1600" dirty="0"/>
              <a:t>, </a:t>
            </a:r>
            <a:r>
              <a:rPr lang="ru-RU" sz="1600" dirty="0" err="1"/>
              <a:t>препоръчват</a:t>
            </a:r>
            <a:r>
              <a:rPr lang="ru-RU" sz="1600" dirty="0"/>
              <a:t> се </a:t>
            </a:r>
            <a:r>
              <a:rPr lang="ru-RU" sz="1600" dirty="0" err="1"/>
              <a:t>проекти</a:t>
            </a:r>
            <a:r>
              <a:rPr lang="ru-RU" sz="1600" dirty="0"/>
              <a:t> за ландшафт с </a:t>
            </a:r>
            <a:r>
              <a:rPr lang="ru-RU" sz="1600" dirty="0" err="1"/>
              <a:t>ниска</a:t>
            </a:r>
            <a:r>
              <a:rPr lang="ru-RU" sz="1600" dirty="0"/>
              <a:t> </a:t>
            </a:r>
            <a:r>
              <a:rPr lang="ru-RU" sz="1600" dirty="0" err="1"/>
              <a:t>поддръжка</a:t>
            </a:r>
            <a:r>
              <a:rPr lang="ru-RU" sz="1600" dirty="0"/>
              <a:t>;</a:t>
            </a:r>
            <a:endParaRPr lang="en-US" sz="1600" dirty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-"/>
            </a:pPr>
            <a:r>
              <a:rPr lang="ru-RU" sz="1600" dirty="0" err="1"/>
              <a:t>Разрешени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само </a:t>
            </a:r>
            <a:r>
              <a:rPr lang="ru-RU" sz="1600" dirty="0" err="1"/>
              <a:t>естествени</a:t>
            </a:r>
            <a:r>
              <a:rPr lang="ru-RU" sz="1600" dirty="0"/>
              <a:t> и </a:t>
            </a:r>
            <a:r>
              <a:rPr lang="ru-RU" sz="1600" dirty="0" err="1"/>
              <a:t>екологично</a:t>
            </a:r>
            <a:r>
              <a:rPr lang="ru-RU" sz="1600" dirty="0"/>
              <a:t> чисти </a:t>
            </a:r>
            <a:r>
              <a:rPr lang="ru-RU" sz="1600" dirty="0" err="1"/>
              <a:t>материали</a:t>
            </a:r>
            <a:r>
              <a:rPr lang="ru-RU" sz="1600" dirty="0"/>
              <a:t>,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дърво</a:t>
            </a:r>
            <a:r>
              <a:rPr lang="ru-RU" sz="1600" dirty="0"/>
              <a:t>, </a:t>
            </a:r>
            <a:r>
              <a:rPr lang="ru-RU" sz="1600" dirty="0" err="1"/>
              <a:t>камък</a:t>
            </a:r>
            <a:r>
              <a:rPr lang="ru-RU" sz="1600" dirty="0"/>
              <a:t> и др.; </a:t>
            </a:r>
            <a:r>
              <a:rPr lang="ru-RU" sz="1600" dirty="0" err="1"/>
              <a:t>други</a:t>
            </a:r>
            <a:r>
              <a:rPr lang="ru-RU" sz="1600" dirty="0"/>
              <a:t> </a:t>
            </a:r>
            <a:r>
              <a:rPr lang="ru-RU" sz="1600" dirty="0" err="1"/>
              <a:t>материали</a:t>
            </a:r>
            <a:r>
              <a:rPr lang="ru-RU" sz="1600" dirty="0"/>
              <a:t> не се </a:t>
            </a:r>
            <a:r>
              <a:rPr lang="ru-RU" sz="1600" dirty="0" err="1"/>
              <a:t>финансират</a:t>
            </a:r>
            <a:r>
              <a:rPr lang="ru-RU" sz="1600" dirty="0"/>
              <a:t> от </a:t>
            </a:r>
            <a:r>
              <a:rPr lang="ru-RU" sz="1600" dirty="0" err="1"/>
              <a:t>Програмата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-"/>
            </a:pPr>
            <a:r>
              <a:rPr lang="bg-BG" sz="1600" dirty="0"/>
              <a:t>Използване с</a:t>
            </a:r>
            <a:r>
              <a:rPr lang="ru-RU" sz="1600" dirty="0" err="1"/>
              <a:t>амо</a:t>
            </a:r>
            <a:r>
              <a:rPr lang="ru-RU" sz="1600" dirty="0"/>
              <a:t> на </a:t>
            </a:r>
            <a:r>
              <a:rPr lang="ru-RU" sz="1600" dirty="0" err="1"/>
              <a:t>неинвазивни</a:t>
            </a:r>
            <a:r>
              <a:rPr lang="ru-RU" sz="1600" dirty="0"/>
              <a:t>, </a:t>
            </a:r>
            <a:r>
              <a:rPr lang="ru-RU" sz="1600" dirty="0" err="1"/>
              <a:t>местни</a:t>
            </a:r>
            <a:r>
              <a:rPr lang="ru-RU" sz="1600" dirty="0"/>
              <a:t> </a:t>
            </a:r>
            <a:r>
              <a:rPr lang="ru-RU" sz="1600" dirty="0" err="1"/>
              <a:t>видове</a:t>
            </a:r>
            <a:r>
              <a:rPr lang="ru-RU" sz="1600" dirty="0"/>
              <a:t>, </a:t>
            </a:r>
            <a:r>
              <a:rPr lang="ru-RU" sz="1600" dirty="0" err="1"/>
              <a:t>типични</a:t>
            </a:r>
            <a:r>
              <a:rPr lang="ru-RU" sz="1600" dirty="0"/>
              <a:t> за </a:t>
            </a:r>
            <a:r>
              <a:rPr lang="ru-RU" sz="1600" dirty="0" err="1"/>
              <a:t>естествените</a:t>
            </a:r>
            <a:r>
              <a:rPr lang="ru-RU" sz="1600" dirty="0"/>
              <a:t> местообитания.</a:t>
            </a:r>
            <a:endParaRPr lang="en-US" sz="16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УСЛОВИЯ ЗА КАНДИДАТСТВАНЕ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20BD8-BE98-4A36-B816-89D97AB0B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33" y="638890"/>
            <a:ext cx="522610" cy="393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5CC91-8D99-481A-BFA1-D92DB4422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38" y="2243315"/>
            <a:ext cx="522610" cy="3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9672" y="2996952"/>
            <a:ext cx="6048672" cy="128395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g-BG" sz="60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Mistral" panose="03090702030407020403" pitchFamily="66" charset="0"/>
              </a:rPr>
              <a:t>БЛАГОДАРЯ ЗА ВНИМАНИЕТО</a:t>
            </a:r>
            <a:r>
              <a:rPr lang="bg-BG" sz="54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Mistral" panose="03090702030407020403" pitchFamily="66" charset="0"/>
              </a:rPr>
              <a:t>!</a:t>
            </a:r>
            <a:endParaRPr lang="en-US" sz="5400" b="1" dirty="0">
              <a:solidFill>
                <a:schemeClr val="bg1">
                  <a:lumMod val="90000"/>
                  <a:lumOff val="1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3884"/>
            <a:ext cx="4968552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ru-RU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СПЕЦИФИЧНА  ЦЕЛ 2.7  </a:t>
            </a:r>
            <a:endParaRPr lang="en-US" sz="2800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sz="2000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6242" y="2523490"/>
            <a:ext cx="6984901" cy="3916457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/>
              <a:t>Зелената инфраструктура </a:t>
            </a:r>
            <a:r>
              <a:rPr lang="ru-RU" sz="1550" dirty="0"/>
              <a:t>е стратегически планирана мрежа от естествени и полуестествени зони и зелени площи. </a:t>
            </a:r>
            <a:r>
              <a:rPr lang="bg-BG" sz="1550" dirty="0"/>
              <a:t>Тези зони</a:t>
            </a:r>
            <a:r>
              <a:rPr lang="en-US" sz="1550" dirty="0"/>
              <a:t> </a:t>
            </a:r>
            <a:r>
              <a:rPr lang="en-US" sz="1550" dirty="0" err="1"/>
              <a:t>предоставят</a:t>
            </a:r>
            <a:r>
              <a:rPr lang="en-US" sz="1550" dirty="0"/>
              <a:t> </a:t>
            </a:r>
            <a:r>
              <a:rPr lang="en-US" sz="1550" dirty="0" err="1"/>
              <a:t>множество</a:t>
            </a:r>
            <a:r>
              <a:rPr lang="en-US" sz="1550" dirty="0"/>
              <a:t> </a:t>
            </a:r>
            <a:r>
              <a:rPr lang="en-US" sz="1550" dirty="0" err="1"/>
              <a:t>екологични</a:t>
            </a:r>
            <a:r>
              <a:rPr lang="en-US" sz="1550" dirty="0"/>
              <a:t>, </a:t>
            </a:r>
            <a:r>
              <a:rPr lang="en-US" sz="1550" dirty="0" err="1"/>
              <a:t>социални</a:t>
            </a:r>
            <a:r>
              <a:rPr lang="en-US" sz="1550" dirty="0"/>
              <a:t> и </a:t>
            </a:r>
            <a:r>
              <a:rPr lang="en-US" sz="1550" dirty="0" err="1"/>
              <a:t>икономически</a:t>
            </a:r>
            <a:r>
              <a:rPr lang="en-US" sz="1550" dirty="0"/>
              <a:t> </a:t>
            </a:r>
            <a:r>
              <a:rPr lang="en-US" sz="1550" dirty="0" err="1"/>
              <a:t>ползи</a:t>
            </a:r>
            <a:r>
              <a:rPr lang="en-US" sz="1550" dirty="0"/>
              <a:t> </a:t>
            </a:r>
            <a:r>
              <a:rPr lang="ru-RU" sz="1550" dirty="0"/>
              <a:t>като </a:t>
            </a:r>
            <a:r>
              <a:rPr lang="en-US" sz="1550" dirty="0" err="1"/>
              <a:t>запазване</a:t>
            </a:r>
            <a:r>
              <a:rPr lang="en-US" sz="1550" dirty="0"/>
              <a:t> </a:t>
            </a:r>
            <a:r>
              <a:rPr lang="en-US" sz="1550" dirty="0" err="1"/>
              <a:t>на</a:t>
            </a:r>
            <a:r>
              <a:rPr lang="en-US" sz="1550" dirty="0"/>
              <a:t> </a:t>
            </a:r>
            <a:r>
              <a:rPr lang="en-US" sz="1550" dirty="0" err="1"/>
              <a:t>биоразнообразието</a:t>
            </a:r>
            <a:r>
              <a:rPr lang="en-US" sz="1550" dirty="0"/>
              <a:t>, </a:t>
            </a:r>
            <a:r>
              <a:rPr lang="en-US" sz="1550" dirty="0" err="1"/>
              <a:t>адаптация</a:t>
            </a:r>
            <a:r>
              <a:rPr lang="en-US" sz="1550" dirty="0"/>
              <a:t> </a:t>
            </a:r>
            <a:r>
              <a:rPr lang="en-US" sz="1550" dirty="0" err="1"/>
              <a:t>към</a:t>
            </a:r>
            <a:r>
              <a:rPr lang="en-US" sz="1550" dirty="0"/>
              <a:t> </a:t>
            </a:r>
            <a:r>
              <a:rPr lang="en-US" sz="1550" dirty="0" err="1"/>
              <a:t>климатичните</a:t>
            </a:r>
            <a:r>
              <a:rPr lang="en-US" sz="1550" dirty="0"/>
              <a:t> </a:t>
            </a:r>
            <a:r>
              <a:rPr lang="en-US" sz="1550" dirty="0" err="1"/>
              <a:t>промени</a:t>
            </a:r>
            <a:r>
              <a:rPr lang="en-US" sz="1550" dirty="0"/>
              <a:t>, </a:t>
            </a:r>
            <a:r>
              <a:rPr lang="en-US" sz="1550" dirty="0" err="1"/>
              <a:t>подобряване</a:t>
            </a:r>
            <a:r>
              <a:rPr lang="en-US" sz="1550" dirty="0"/>
              <a:t> </a:t>
            </a:r>
            <a:r>
              <a:rPr lang="en-US" sz="1550" dirty="0" err="1"/>
              <a:t>на</a:t>
            </a:r>
            <a:r>
              <a:rPr lang="en-US" sz="1550" dirty="0"/>
              <a:t> </a:t>
            </a:r>
            <a:r>
              <a:rPr lang="en-US" sz="1550" dirty="0" err="1"/>
              <a:t>качеството</a:t>
            </a:r>
            <a:r>
              <a:rPr lang="en-US" sz="1550" dirty="0"/>
              <a:t> </a:t>
            </a:r>
            <a:r>
              <a:rPr lang="en-US" sz="1550" dirty="0" err="1"/>
              <a:t>на</a:t>
            </a:r>
            <a:r>
              <a:rPr lang="en-US" sz="1550" dirty="0"/>
              <a:t> </a:t>
            </a:r>
            <a:r>
              <a:rPr lang="en-US" sz="1550" dirty="0" err="1"/>
              <a:t>въздуха</a:t>
            </a:r>
            <a:r>
              <a:rPr lang="bg-BG" sz="1550" dirty="0"/>
              <a:t>, почвите</a:t>
            </a:r>
            <a:r>
              <a:rPr lang="en-US" sz="1550" dirty="0"/>
              <a:t> и </a:t>
            </a:r>
            <a:r>
              <a:rPr lang="en-US" sz="1550" dirty="0" err="1"/>
              <a:t>водите</a:t>
            </a:r>
            <a:r>
              <a:rPr lang="en-US" sz="1550" dirty="0"/>
              <a:t>, </a:t>
            </a:r>
            <a:r>
              <a:rPr lang="bg-BG" sz="1550" dirty="0"/>
              <a:t>а от там </a:t>
            </a:r>
            <a:r>
              <a:rPr lang="en-US" sz="1550" dirty="0"/>
              <a:t>и </a:t>
            </a:r>
            <a:r>
              <a:rPr lang="en-US" sz="1550" dirty="0" err="1"/>
              <a:t>на</a:t>
            </a:r>
            <a:r>
              <a:rPr lang="en-US" sz="1550" dirty="0"/>
              <a:t> </a:t>
            </a:r>
            <a:r>
              <a:rPr lang="bg-BG" sz="1550" dirty="0"/>
              <a:t>качеството на живот</a:t>
            </a:r>
            <a:r>
              <a:rPr lang="en-US" sz="1550" dirty="0"/>
              <a:t> </a:t>
            </a:r>
            <a:r>
              <a:rPr lang="bg-BG" sz="1550" dirty="0"/>
              <a:t>на хората</a:t>
            </a:r>
            <a:r>
              <a:rPr lang="en-US" sz="1550" dirty="0"/>
              <a:t>.</a:t>
            </a:r>
            <a:r>
              <a:rPr lang="ru-RU" sz="155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50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50" dirty="0"/>
              <a:t>Мрежа от зелени и сини (водни) пространства </a:t>
            </a:r>
            <a:r>
              <a:rPr lang="ru-RU" sz="1550" b="1" dirty="0"/>
              <a:t>в градски и крайградски райони </a:t>
            </a:r>
            <a:r>
              <a:rPr lang="ru-RU" sz="1550" dirty="0"/>
              <a:t>може да подобри условията на околната среда (в т. ч. опазване на биоразнообразието) и съответно качеството на живот на гражданите.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550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/>
              <a:t>Зелените</a:t>
            </a:r>
            <a:r>
              <a:rPr lang="ru-RU" sz="1550" b="1" dirty="0"/>
              <a:t> инвестиции </a:t>
            </a:r>
            <a:r>
              <a:rPr lang="ru-RU" sz="1550" dirty="0"/>
              <a:t>следва да включват природосъобразни решения, осигуряващи чиста и екологосъобразна среда в населените места. </a:t>
            </a:r>
            <a:endParaRPr lang="en-US" sz="1550" dirty="0"/>
          </a:p>
          <a:p>
            <a:pPr algn="just"/>
            <a:endParaRPr lang="ru-RU" sz="1550" dirty="0"/>
          </a:p>
        </p:txBody>
      </p:sp>
      <p:sp>
        <p:nvSpPr>
          <p:cNvPr id="10" name="TextBox 9"/>
          <p:cNvSpPr txBox="1"/>
          <p:nvPr/>
        </p:nvSpPr>
        <p:spPr>
          <a:xfrm>
            <a:off x="1936242" y="735385"/>
            <a:ext cx="6984901" cy="1323439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Подобряване защитата и опазването на природата, биоразнообразието и зелената инфраструктура, включително в градските райони, и намаляване на всички форми на замърсяване.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2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2761" y="912599"/>
            <a:ext cx="7235825" cy="5256584"/>
          </a:xfrm>
        </p:spPr>
        <p:txBody>
          <a:bodyPr/>
          <a:lstStyle/>
          <a:p>
            <a:pPr>
              <a:buClr>
                <a:srgbClr val="FFC000"/>
              </a:buClr>
              <a:buSzPct val="200000"/>
            </a:pPr>
            <a:r>
              <a:rPr lang="bg-BG" sz="2400" b="1" dirty="0">
                <a:solidFill>
                  <a:schemeClr val="tx1"/>
                </a:solidFill>
              </a:rPr>
              <a:t>Общ бюджет – 10 290 721 €</a:t>
            </a:r>
          </a:p>
          <a:p>
            <a:pPr>
              <a:buClr>
                <a:srgbClr val="FFC000"/>
              </a:buClr>
              <a:buSzPct val="200000"/>
            </a:pPr>
            <a:r>
              <a:rPr lang="bg-BG" sz="2400" b="1" dirty="0">
                <a:solidFill>
                  <a:srgbClr val="000000"/>
                </a:solidFill>
              </a:rPr>
              <a:t>ЕФРР – 8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bg-BG" sz="2400" b="1" dirty="0">
                <a:solidFill>
                  <a:srgbClr val="000000"/>
                </a:solidFill>
              </a:rPr>
              <a:t>232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bg-BG" sz="2400" b="1" dirty="0">
                <a:solidFill>
                  <a:srgbClr val="000000"/>
                </a:solidFill>
              </a:rPr>
              <a:t>577 €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400" b="1" dirty="0" err="1">
                <a:solidFill>
                  <a:schemeClr val="tx1"/>
                </a:solidFill>
              </a:rPr>
              <a:t>Допустими</a:t>
            </a:r>
            <a:r>
              <a:rPr lang="ru-RU" sz="2400" b="1" dirty="0">
                <a:solidFill>
                  <a:schemeClr val="tx1"/>
                </a:solidFill>
              </a:rPr>
              <a:t> кандидати – </a:t>
            </a:r>
            <a:r>
              <a:rPr lang="ru-RU" sz="2400" dirty="0">
                <a:solidFill>
                  <a:schemeClr val="tx1"/>
                </a:solidFill>
              </a:rPr>
              <a:t>общински и областни администрации, неправителствени и други организации от допустимия регион</a:t>
            </a:r>
          </a:p>
          <a:p>
            <a:pPr>
              <a:buClr>
                <a:srgbClr val="FFC000"/>
              </a:buClr>
              <a:buSzPct val="200000"/>
            </a:pPr>
            <a:endParaRPr lang="ru-RU" sz="12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buSzPct val="200000"/>
            </a:pPr>
            <a:r>
              <a:rPr lang="ru-RU" sz="2400" b="1" dirty="0">
                <a:solidFill>
                  <a:schemeClr val="tx1"/>
                </a:solidFill>
              </a:rPr>
              <a:t>Основен фокус – </a:t>
            </a:r>
            <a:r>
              <a:rPr lang="bg-BG" sz="2400" dirty="0">
                <a:solidFill>
                  <a:schemeClr val="tx1"/>
                </a:solidFill>
              </a:rPr>
              <a:t>мерки за изграждане на зелена инфраструктура, </a:t>
            </a:r>
            <a:r>
              <a:rPr lang="ru-RU" sz="2400" dirty="0">
                <a:solidFill>
                  <a:schemeClr val="tx1"/>
                </a:solidFill>
              </a:rPr>
              <a:t>опазване на околната среда </a:t>
            </a:r>
            <a:r>
              <a:rPr lang="bg-BG" sz="2400" dirty="0">
                <a:solidFill>
                  <a:schemeClr val="tx1"/>
                </a:solidFill>
              </a:rPr>
              <a:t>и био</a:t>
            </a:r>
            <a:r>
              <a:rPr lang="ru-RU" sz="2400" dirty="0">
                <a:solidFill>
                  <a:schemeClr val="tx1"/>
                </a:solidFill>
              </a:rPr>
              <a:t>разнообразието </a:t>
            </a:r>
          </a:p>
          <a:p>
            <a:pPr>
              <a:buClr>
                <a:srgbClr val="FFC000"/>
              </a:buClr>
              <a:buSzPct val="200000"/>
            </a:pPr>
            <a:r>
              <a:rPr lang="ru-RU" sz="2400" b="1" dirty="0">
                <a:solidFill>
                  <a:schemeClr val="tx1"/>
                </a:solidFill>
              </a:rPr>
              <a:t>Срок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bg-BG" sz="2400" b="1" dirty="0">
                <a:solidFill>
                  <a:schemeClr val="tx1"/>
                </a:solidFill>
              </a:rPr>
              <a:t>за</a:t>
            </a:r>
            <a:r>
              <a:rPr lang="ru-RU" sz="2400" b="1" dirty="0">
                <a:solidFill>
                  <a:schemeClr val="tx1"/>
                </a:solidFill>
              </a:rPr>
              <a:t> кандидатстване </a:t>
            </a:r>
            <a:r>
              <a:rPr lang="ru-RU" sz="1800" dirty="0">
                <a:solidFill>
                  <a:schemeClr val="tx1"/>
                </a:solidFill>
              </a:rPr>
              <a:t>   	</a:t>
            </a: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</a:t>
            </a:r>
            <a:r>
              <a:rPr lang="ru-RU" sz="1800" b="1" dirty="0">
                <a:solidFill>
                  <a:schemeClr val="tx1"/>
                </a:solidFill>
              </a:rPr>
              <a:t>         </a:t>
            </a:r>
            <a:r>
              <a:rPr lang="ru-RU" sz="2000" dirty="0">
                <a:solidFill>
                  <a:schemeClr val="tx1"/>
                </a:solidFill>
              </a:rPr>
              <a:t>19 май 2025             22 септември 2025 1</a:t>
            </a:r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:00 </a:t>
            </a:r>
            <a:r>
              <a:rPr lang="en-US" sz="2000" dirty="0">
                <a:solidFill>
                  <a:schemeClr val="tx1"/>
                </a:solidFill>
              </a:rPr>
              <a:t>EET</a:t>
            </a:r>
          </a:p>
          <a:p>
            <a:pPr>
              <a:buClr>
                <a:srgbClr val="FFC000"/>
              </a:buClr>
              <a:buSzPct val="200000"/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r>
              <a:rPr lang="ru-RU" sz="2400" b="1" dirty="0">
                <a:solidFill>
                  <a:schemeClr val="tx1"/>
                </a:solidFill>
              </a:rPr>
              <a:t>Начин за кандидатстване – </a:t>
            </a:r>
            <a:r>
              <a:rPr lang="ru-RU" sz="2400" dirty="0">
                <a:solidFill>
                  <a:schemeClr val="tx1"/>
                </a:solidFill>
              </a:rPr>
              <a:t>онлайн система </a:t>
            </a:r>
            <a:r>
              <a:rPr lang="ru-RU" sz="2400" b="1" dirty="0">
                <a:solidFill>
                  <a:schemeClr val="tx1"/>
                </a:solidFill>
              </a:rPr>
              <a:t>JеMS </a:t>
            </a:r>
          </a:p>
          <a:p>
            <a:pPr>
              <a:buClr>
                <a:srgbClr val="FFC000"/>
              </a:buClr>
              <a:buSzPct val="200000"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Clr>
                <a:srgbClr val="FFC000"/>
              </a:buClr>
              <a:buSzPct val="200000"/>
              <a:buNone/>
            </a:pPr>
            <a:r>
              <a:rPr lang="ru-RU" sz="2000" b="1" dirty="0">
                <a:solidFill>
                  <a:schemeClr val="tx1"/>
                </a:solidFill>
              </a:rPr>
              <a:t>    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buClr>
                <a:srgbClr val="FFC000"/>
              </a:buClr>
              <a:buSzPct val="200000"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350" y="44623"/>
            <a:ext cx="73266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ОСНОВНА ИНФОРМАЦИЯ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4"/>
          <a:srcRect l="33520" t="65135" r="59786" b="21565"/>
          <a:stretch/>
        </p:blipFill>
        <p:spPr bwMode="auto">
          <a:xfrm>
            <a:off x="7452320" y="930075"/>
            <a:ext cx="819528" cy="91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9223" y="5157240"/>
            <a:ext cx="436408" cy="43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5169208"/>
            <a:ext cx="413910" cy="396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83543" y="2060848"/>
            <a:ext cx="366857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3543" y="3429000"/>
            <a:ext cx="266046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3543" y="4692944"/>
            <a:ext cx="4028617" cy="687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19821" y="5805264"/>
            <a:ext cx="413635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3" y="145951"/>
            <a:ext cx="1795971" cy="6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044725"/>
              </p:ext>
            </p:extLst>
          </p:nvPr>
        </p:nvGraphicFramePr>
        <p:xfrm>
          <a:off x="251520" y="3072219"/>
          <a:ext cx="8573943" cy="244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735">
                  <a:extLst>
                    <a:ext uri="{9D8B030D-6E8A-4147-A177-3AD203B41FA5}">
                      <a16:colId xmlns:a16="http://schemas.microsoft.com/office/drawing/2014/main" val="1679736405"/>
                    </a:ext>
                  </a:extLst>
                </a:gridCol>
                <a:gridCol w="2023689">
                  <a:extLst>
                    <a:ext uri="{9D8B030D-6E8A-4147-A177-3AD203B41FA5}">
                      <a16:colId xmlns:a16="http://schemas.microsoft.com/office/drawing/2014/main" val="15919898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2048007"/>
                    </a:ext>
                  </a:extLst>
                </a:gridCol>
                <a:gridCol w="3245351">
                  <a:extLst>
                    <a:ext uri="{9D8B030D-6E8A-4147-A177-3AD203B41FA5}">
                      <a16:colId xmlns:a16="http://schemas.microsoft.com/office/drawing/2014/main" val="2206235993"/>
                    </a:ext>
                  </a:extLst>
                </a:gridCol>
              </a:tblGrid>
              <a:tr h="530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Типове проекти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Продължителност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на проекта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F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48243"/>
                  </a:ext>
                </a:extLst>
              </a:tr>
              <a:tr h="852771">
                <a:tc>
                  <a:txBody>
                    <a:bodyPr/>
                    <a:lstStyle/>
                    <a:p>
                      <a:pPr defTabSz="850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Меки мерки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месеца </a:t>
                      </a:r>
                      <a:r>
                        <a:rPr lang="bg-BG" sz="13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началната дата на проекта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bg-BG" sz="13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750 000 </a:t>
                      </a: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компонент инфраструктура/работни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дейности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оборудване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 50% от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допустимия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бюджет (обща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стойност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самостоятелен бюджет)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9360"/>
                  </a:ext>
                </a:extLst>
              </a:tr>
              <a:tr h="1061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Твърди / инвестиционни мерки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месеца </a:t>
                      </a:r>
                      <a:r>
                        <a:rPr lang="bg-BG" sz="13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началната дата на проекта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bg-BG" sz="13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3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bg-BG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компонент инфраструктура/работни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дейности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оборудване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равен или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по-голям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50% от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общия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допустим бюджет на проекта (обща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стойност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самостоятелен бюджет)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5240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30108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0" y="13847"/>
            <a:ext cx="64537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1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rgbClr val="FFC000"/>
                </a:solidFill>
                <a:latin typeface="Mistral" panose="03090702030407020403" pitchFamily="66" charset="0"/>
              </a:rPr>
              <a:t>ТИПОВЕ ПРОЕКТИ</a:t>
            </a:r>
            <a:endParaRPr lang="en-US" sz="2800" b="1" kern="1200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79512" y="836712"/>
            <a:ext cx="6551612" cy="21782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Меки мерки </a:t>
            </a:r>
            <a:r>
              <a:rPr lang="ru-RU" dirty="0"/>
              <a:t>– проект, при който инвестиционния компонент е под 50% от допустимия бюджет (кумулирана  стойност или самостоятелен бюджет).</a:t>
            </a: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Твърди / инвестиционни мерки </a:t>
            </a:r>
            <a:r>
              <a:rPr lang="ru-RU" dirty="0"/>
              <a:t>– проект, при който инвестиционния  компонент е над 50% от допустимия  бюджет (кумулирана стойност или самостоятелен бюджет).</a:t>
            </a:r>
            <a:endParaRPr lang="en-US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61" y="6050607"/>
            <a:ext cx="2228019" cy="7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9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908720"/>
            <a:ext cx="7038826" cy="5078313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Национални</a:t>
            </a:r>
            <a:r>
              <a:rPr lang="ru-RU" sz="1600" dirty="0"/>
              <a:t>, </a:t>
            </a:r>
            <a:r>
              <a:rPr lang="ru-RU" sz="1600" dirty="0" err="1"/>
              <a:t>регионални</a:t>
            </a:r>
            <a:r>
              <a:rPr lang="ru-RU" sz="1600" dirty="0"/>
              <a:t> и </a:t>
            </a:r>
            <a:r>
              <a:rPr lang="ru-RU" sz="1600" dirty="0" err="1"/>
              <a:t>местни</a:t>
            </a:r>
            <a:r>
              <a:rPr lang="ru-RU" sz="1600" dirty="0"/>
              <a:t> </a:t>
            </a:r>
            <a:r>
              <a:rPr lang="ru-RU" sz="1600" dirty="0" err="1"/>
              <a:t>публични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, институции, администрации, </a:t>
            </a:r>
            <a:r>
              <a:rPr lang="ru-RU" sz="1600" dirty="0" err="1"/>
              <a:t>агенции</a:t>
            </a:r>
            <a:r>
              <a:rPr lang="ru-RU" sz="1600" dirty="0"/>
              <a:t>, </a:t>
            </a:r>
            <a:r>
              <a:rPr lang="ru-RU" sz="1600" dirty="0" err="1"/>
              <a:t>включително</a:t>
            </a:r>
            <a:r>
              <a:rPr lang="ru-RU" sz="1600" dirty="0"/>
              <a:t> </a:t>
            </a:r>
            <a:r>
              <a:rPr lang="ru-RU" sz="1600" dirty="0" err="1"/>
              <a:t>организациите</a:t>
            </a:r>
            <a:r>
              <a:rPr lang="ru-RU" sz="1600" dirty="0"/>
              <a:t>, </a:t>
            </a:r>
            <a:r>
              <a:rPr lang="ru-RU" sz="1600" dirty="0" err="1"/>
              <a:t>регулирани</a:t>
            </a:r>
            <a:r>
              <a:rPr lang="ru-RU" sz="1600" dirty="0"/>
              <a:t> от </a:t>
            </a:r>
            <a:r>
              <a:rPr lang="ru-RU" sz="1600" dirty="0" err="1"/>
              <a:t>публичното</a:t>
            </a:r>
            <a:r>
              <a:rPr lang="ru-RU" sz="1600" dirty="0"/>
              <a:t> право (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попадат</a:t>
            </a:r>
            <a:r>
              <a:rPr lang="ru-RU" sz="1600" dirty="0"/>
              <a:t> в </a:t>
            </a:r>
            <a:r>
              <a:rPr lang="ru-RU" sz="1600" dirty="0" err="1"/>
              <a:t>определението</a:t>
            </a:r>
            <a:r>
              <a:rPr lang="ru-RU" sz="1600" dirty="0"/>
              <a:t> на член 2(1) от Директива 2014/24/ЕС </a:t>
            </a:r>
            <a:r>
              <a:rPr lang="ru-RU" sz="1600" dirty="0" err="1"/>
              <a:t>относно</a:t>
            </a:r>
            <a:r>
              <a:rPr lang="ru-RU" sz="1600" dirty="0"/>
              <a:t> </a:t>
            </a:r>
            <a:r>
              <a:rPr lang="ru-RU" sz="1600" dirty="0" err="1"/>
              <a:t>обществените</a:t>
            </a:r>
            <a:r>
              <a:rPr lang="ru-RU" sz="1600" dirty="0"/>
              <a:t> </a:t>
            </a:r>
            <a:r>
              <a:rPr lang="ru-RU" sz="1600" dirty="0" err="1"/>
              <a:t>поръчки</a:t>
            </a:r>
            <a:r>
              <a:rPr lang="ru-RU" sz="1600" dirty="0"/>
              <a:t>), </a:t>
            </a:r>
            <a:r>
              <a:rPr lang="ru-RU" sz="1600" dirty="0" err="1"/>
              <a:t>окръжни</a:t>
            </a:r>
            <a:r>
              <a:rPr lang="ru-RU" sz="1600" dirty="0"/>
              <a:t>/</a:t>
            </a:r>
            <a:r>
              <a:rPr lang="ru-RU" sz="1600" dirty="0" err="1"/>
              <a:t>общински</a:t>
            </a:r>
            <a:r>
              <a:rPr lang="ru-RU" sz="1600" dirty="0"/>
              <a:t> </a:t>
            </a:r>
            <a:r>
              <a:rPr lang="ru-RU" sz="1600" dirty="0" err="1"/>
              <a:t>съвети</a:t>
            </a:r>
            <a:r>
              <a:rPr lang="ru-RU" sz="1600" dirty="0"/>
              <a:t>, </a:t>
            </a:r>
            <a:r>
              <a:rPr lang="ru-RU" sz="1600" dirty="0" err="1"/>
              <a:t>местни</a:t>
            </a:r>
            <a:r>
              <a:rPr lang="ru-RU" sz="1600" dirty="0"/>
              <a:t> </a:t>
            </a:r>
            <a:r>
              <a:rPr lang="ru-RU" sz="1600" dirty="0" err="1"/>
              <a:t>съвети</a:t>
            </a:r>
            <a:r>
              <a:rPr lang="ru-RU" sz="1600" dirty="0"/>
              <a:t>/</a:t>
            </a:r>
            <a:r>
              <a:rPr lang="ru-RU" sz="1600" dirty="0" err="1"/>
              <a:t>общини</a:t>
            </a:r>
            <a:r>
              <a:rPr lang="ru-RU" sz="1600" dirty="0"/>
              <a:t>, </a:t>
            </a:r>
            <a:r>
              <a:rPr lang="ru-RU" sz="1600" dirty="0" err="1"/>
              <a:t>образователни</a:t>
            </a:r>
            <a:r>
              <a:rPr lang="ru-RU" sz="1600" dirty="0"/>
              <a:t> и </a:t>
            </a:r>
            <a:r>
              <a:rPr lang="ru-RU" sz="1600" dirty="0" err="1"/>
              <a:t>изследователски</a:t>
            </a:r>
            <a:r>
              <a:rPr lang="ru-RU" sz="1600" dirty="0"/>
              <a:t> институции и др.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Търговски</a:t>
            </a:r>
            <a:r>
              <a:rPr lang="ru-RU" sz="1600" dirty="0"/>
              <a:t> </a:t>
            </a:r>
            <a:r>
              <a:rPr lang="ru-RU" sz="1600" dirty="0" err="1"/>
              <a:t>камари</a:t>
            </a:r>
            <a:r>
              <a:rPr lang="ru-RU" sz="1600" dirty="0"/>
              <a:t> и </a:t>
            </a:r>
            <a:r>
              <a:rPr lang="ru-RU" sz="1600" dirty="0" err="1"/>
              <a:t>агенции</a:t>
            </a:r>
            <a:r>
              <a:rPr lang="ru-RU" sz="1600" dirty="0"/>
              <a:t> за </a:t>
            </a:r>
            <a:r>
              <a:rPr lang="ru-RU" sz="1600" dirty="0" err="1"/>
              <a:t>регионално</a:t>
            </a:r>
            <a:r>
              <a:rPr lang="ru-RU" sz="1600" dirty="0"/>
              <a:t> развитие, </a:t>
            </a:r>
            <a:r>
              <a:rPr lang="ru-RU" sz="1600" dirty="0" err="1"/>
              <a:t>действащи</a:t>
            </a:r>
            <a:r>
              <a:rPr lang="ru-RU" sz="1600" dirty="0"/>
              <a:t> в </a:t>
            </a:r>
            <a:r>
              <a:rPr lang="ru-RU" sz="1600" dirty="0" err="1"/>
              <a:t>допустимата</a:t>
            </a:r>
            <a:r>
              <a:rPr lang="ru-RU" sz="1600" dirty="0"/>
              <a:t> зона и </a:t>
            </a:r>
            <a:r>
              <a:rPr lang="ru-RU" sz="1600" dirty="0" err="1"/>
              <a:t>регистрирани</a:t>
            </a:r>
            <a:r>
              <a:rPr lang="ru-RU" sz="1600" dirty="0"/>
              <a:t> в </a:t>
            </a:r>
            <a:r>
              <a:rPr lang="ru-RU" sz="1600" dirty="0" err="1"/>
              <a:t>съответствие</a:t>
            </a:r>
            <a:r>
              <a:rPr lang="ru-RU" sz="1600" dirty="0"/>
              <a:t> с </a:t>
            </a:r>
            <a:r>
              <a:rPr lang="ru-RU" sz="1600" dirty="0" err="1"/>
              <a:t>националното</a:t>
            </a:r>
            <a:r>
              <a:rPr lang="ru-RU" sz="1600" dirty="0"/>
              <a:t> </a:t>
            </a:r>
            <a:r>
              <a:rPr lang="ru-RU" sz="1600" dirty="0" err="1"/>
              <a:t>законодателство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Неправителствени</a:t>
            </a:r>
            <a:r>
              <a:rPr lang="ru-RU" sz="1600" dirty="0"/>
              <a:t> организации (</a:t>
            </a:r>
            <a:r>
              <a:rPr lang="ru-RU" sz="1600" dirty="0" err="1"/>
              <a:t>асоциации</a:t>
            </a:r>
            <a:r>
              <a:rPr lang="ru-RU" sz="1600" dirty="0"/>
              <a:t> или </a:t>
            </a:r>
            <a:r>
              <a:rPr lang="ru-RU" sz="1600" dirty="0" err="1"/>
              <a:t>фондации</a:t>
            </a:r>
            <a:r>
              <a:rPr lang="ru-RU" sz="1600" dirty="0"/>
              <a:t>) по </a:t>
            </a:r>
            <a:r>
              <a:rPr lang="ru-RU" sz="1600" dirty="0" err="1"/>
              <a:t>смисъла</a:t>
            </a:r>
            <a:r>
              <a:rPr lang="ru-RU" sz="1600" dirty="0"/>
              <a:t> на чл. 19</a:t>
            </a:r>
            <a:r>
              <a:rPr lang="en-US" sz="1600" dirty="0"/>
              <a:t>1 </a:t>
            </a:r>
            <a:r>
              <a:rPr lang="ru-RU" sz="1600" dirty="0"/>
              <a:t>от Регламент (ЕС, Евратом) 2024/2509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Офиси</a:t>
            </a:r>
            <a:r>
              <a:rPr lang="ru-RU" sz="1600" dirty="0"/>
              <a:t>/</a:t>
            </a:r>
            <a:r>
              <a:rPr lang="ru-RU" sz="1600" dirty="0" err="1"/>
              <a:t>клонове</a:t>
            </a:r>
            <a:r>
              <a:rPr lang="ru-RU" sz="1600" dirty="0"/>
              <a:t> на </a:t>
            </a:r>
            <a:r>
              <a:rPr lang="ru-RU" sz="1600" dirty="0" err="1"/>
              <a:t>публични</a:t>
            </a:r>
            <a:r>
              <a:rPr lang="ru-RU" sz="1600" dirty="0"/>
              <a:t> </a:t>
            </a:r>
            <a:r>
              <a:rPr lang="ru-RU" sz="1600" dirty="0" err="1"/>
              <a:t>национални</a:t>
            </a:r>
            <a:r>
              <a:rPr lang="ru-RU" sz="1600" dirty="0"/>
              <a:t>/</a:t>
            </a:r>
            <a:r>
              <a:rPr lang="ru-RU" sz="1600" dirty="0" err="1"/>
              <a:t>регионални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 и </a:t>
            </a:r>
            <a:r>
              <a:rPr lang="ru-RU" sz="1600" dirty="0" err="1"/>
              <a:t>други</a:t>
            </a:r>
            <a:r>
              <a:rPr lang="ru-RU" sz="1600" dirty="0"/>
              <a:t> </a:t>
            </a:r>
            <a:r>
              <a:rPr lang="ru-RU" sz="1600" dirty="0" err="1"/>
              <a:t>публични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, </a:t>
            </a:r>
            <a:r>
              <a:rPr lang="ru-RU" sz="1600" dirty="0" err="1"/>
              <a:t>действащи</a:t>
            </a:r>
            <a:r>
              <a:rPr lang="ru-RU" sz="1600" dirty="0"/>
              <a:t> по </a:t>
            </a:r>
            <a:r>
              <a:rPr lang="ru-RU" sz="1600" dirty="0" err="1"/>
              <a:t>темите</a:t>
            </a:r>
            <a:r>
              <a:rPr lang="ru-RU" sz="1600" dirty="0"/>
              <a:t> на приоритета в </a:t>
            </a:r>
            <a:r>
              <a:rPr lang="ru-RU" sz="1600" dirty="0" err="1"/>
              <a:t>програмната</a:t>
            </a:r>
            <a:r>
              <a:rPr lang="ru-RU" sz="1600" dirty="0"/>
              <a:t> </a:t>
            </a:r>
            <a:r>
              <a:rPr lang="ru-RU" sz="1600" dirty="0" err="1"/>
              <a:t>област</a:t>
            </a:r>
            <a:r>
              <a:rPr lang="ru-RU" sz="1600" dirty="0"/>
              <a:t> (</a:t>
            </a:r>
            <a:r>
              <a:rPr lang="ru-RU" sz="1600" dirty="0" err="1"/>
              <a:t>регистрирани</a:t>
            </a:r>
            <a:r>
              <a:rPr lang="ru-RU" sz="1600" dirty="0"/>
              <a:t> и </a:t>
            </a:r>
            <a:r>
              <a:rPr lang="ru-RU" sz="1600" dirty="0" err="1"/>
              <a:t>функциониращи</a:t>
            </a:r>
            <a:r>
              <a:rPr lang="ru-RU" sz="1600" dirty="0"/>
              <a:t> в </a:t>
            </a:r>
            <a:r>
              <a:rPr lang="ru-RU" sz="1600" dirty="0" err="1"/>
              <a:t>програмната</a:t>
            </a:r>
            <a:r>
              <a:rPr lang="ru-RU" sz="1600" dirty="0"/>
              <a:t> </a:t>
            </a:r>
            <a:r>
              <a:rPr lang="ru-RU" sz="1600" dirty="0" err="1"/>
              <a:t>област</a:t>
            </a:r>
            <a:r>
              <a:rPr lang="ru-RU" sz="1600" dirty="0"/>
              <a:t>). </a:t>
            </a:r>
            <a:r>
              <a:rPr lang="ru-RU" sz="1600" dirty="0" err="1"/>
              <a:t>Ако</a:t>
            </a:r>
            <a:r>
              <a:rPr lang="ru-RU" sz="1600" dirty="0"/>
              <a:t> </a:t>
            </a:r>
            <a:r>
              <a:rPr lang="ru-RU" sz="1600" dirty="0" err="1"/>
              <a:t>тези</a:t>
            </a:r>
            <a:r>
              <a:rPr lang="ru-RU" sz="1600" dirty="0"/>
              <a:t> </a:t>
            </a:r>
            <a:r>
              <a:rPr lang="ru-RU" sz="1600" dirty="0" err="1"/>
              <a:t>офиси</a:t>
            </a:r>
            <a:r>
              <a:rPr lang="ru-RU" sz="1600" dirty="0"/>
              <a:t>/</a:t>
            </a:r>
            <a:r>
              <a:rPr lang="ru-RU" sz="1600" dirty="0" err="1"/>
              <a:t>клонове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функционират</a:t>
            </a:r>
            <a:r>
              <a:rPr lang="ru-RU" sz="1600" dirty="0"/>
              <a:t> в </a:t>
            </a:r>
            <a:r>
              <a:rPr lang="ru-RU" sz="1600" dirty="0" err="1"/>
              <a:t>програмната</a:t>
            </a:r>
            <a:r>
              <a:rPr lang="ru-RU" sz="1600" dirty="0"/>
              <a:t> </a:t>
            </a:r>
            <a:r>
              <a:rPr lang="ru-RU" sz="1600" dirty="0" err="1"/>
              <a:t>област</a:t>
            </a:r>
            <a:r>
              <a:rPr lang="ru-RU" sz="1600" dirty="0"/>
              <a:t>, не </a:t>
            </a:r>
            <a:r>
              <a:rPr lang="ru-RU" sz="1600" dirty="0" err="1"/>
              <a:t>са</a:t>
            </a:r>
            <a:r>
              <a:rPr lang="ru-RU" sz="1600" dirty="0"/>
              <a:t> юридически лица, </a:t>
            </a:r>
            <a:r>
              <a:rPr lang="ru-RU" sz="1600" dirty="0" err="1"/>
              <a:t>Заявлението</a:t>
            </a:r>
            <a:r>
              <a:rPr lang="ru-RU" sz="1600" dirty="0"/>
              <a:t> </a:t>
            </a:r>
            <a:r>
              <a:rPr lang="ru-RU" sz="1600" dirty="0" err="1"/>
              <a:t>следва</a:t>
            </a:r>
            <a:r>
              <a:rPr lang="ru-RU" sz="1600" dirty="0"/>
              <a:t> да </a:t>
            </a:r>
            <a:r>
              <a:rPr lang="ru-RU" sz="1600" dirty="0" err="1"/>
              <a:t>бъде</a:t>
            </a:r>
            <a:r>
              <a:rPr lang="ru-RU" sz="1600" dirty="0"/>
              <a:t> </a:t>
            </a:r>
            <a:r>
              <a:rPr lang="ru-RU" sz="1600" dirty="0" err="1"/>
              <a:t>подадено</a:t>
            </a:r>
            <a:r>
              <a:rPr lang="ru-RU" sz="1600" dirty="0"/>
              <a:t> от </a:t>
            </a:r>
            <a:r>
              <a:rPr lang="ru-RU" sz="1600" dirty="0" err="1"/>
              <a:t>тяхното</a:t>
            </a:r>
            <a:r>
              <a:rPr lang="ru-RU" sz="1600" dirty="0"/>
              <a:t> седалище, </a:t>
            </a:r>
            <a:r>
              <a:rPr lang="ru-RU" sz="1600" dirty="0" err="1"/>
              <a:t>като</a:t>
            </a:r>
            <a:r>
              <a:rPr lang="ru-RU" sz="1600" dirty="0"/>
              <a:t> се </a:t>
            </a:r>
            <a:r>
              <a:rPr lang="ru-RU" sz="1600" dirty="0" err="1"/>
              <a:t>посочва</a:t>
            </a:r>
            <a:r>
              <a:rPr lang="ru-RU" sz="1600" dirty="0"/>
              <a:t> </a:t>
            </a:r>
            <a:r>
              <a:rPr lang="ru-RU" sz="1600" dirty="0" err="1"/>
              <a:t>офисът</a:t>
            </a:r>
            <a:r>
              <a:rPr lang="ru-RU" sz="1600" dirty="0"/>
              <a:t>/</a:t>
            </a:r>
            <a:r>
              <a:rPr lang="ru-RU" sz="1600" dirty="0" err="1"/>
              <a:t>клонът</a:t>
            </a:r>
            <a:r>
              <a:rPr lang="ru-RU" sz="1600" dirty="0"/>
              <a:t>, отговорен за </a:t>
            </a:r>
            <a:r>
              <a:rPr lang="ru-RU" sz="1600" dirty="0" err="1"/>
              <a:t>изпълнението</a:t>
            </a:r>
            <a:r>
              <a:rPr lang="ru-RU" sz="1600" dirty="0"/>
              <a:t> на </a:t>
            </a:r>
            <a:r>
              <a:rPr lang="ru-RU" sz="1600" dirty="0" err="1"/>
              <a:t>дейностите</a:t>
            </a:r>
            <a:r>
              <a:rPr lang="ru-RU" sz="1600" dirty="0"/>
              <a:t>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ДОПУСТИМИ КАНДИДАТИ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9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908720"/>
            <a:ext cx="7038826" cy="5062924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бъдат </a:t>
            </a:r>
            <a:r>
              <a:rPr lang="ru-RU" sz="1600" b="1" dirty="0"/>
              <a:t>румънски или български организации с нестопанска цел</a:t>
            </a:r>
            <a:r>
              <a:rPr lang="ru-RU" sz="1600" dirty="0"/>
              <a:t>, учредени съгласно националното законодателство на държавата, на чиято територия се намират.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бъдат </a:t>
            </a:r>
            <a:r>
              <a:rPr lang="ru-RU" sz="1600" b="1" dirty="0"/>
              <a:t>румънски или български национални публични органи, </a:t>
            </a:r>
            <a:r>
              <a:rPr lang="ru-RU" sz="1600" dirty="0"/>
              <a:t>агенции, чиято област на компетентност, установена с правни актове, се простира до допустимия район на програмата.</a:t>
            </a:r>
            <a:r>
              <a:rPr lang="bg-BG" sz="1600" dirty="0"/>
              <a:t> </a:t>
            </a:r>
            <a:endParaRPr lang="ru-RU" sz="1600" dirty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Доказана </a:t>
            </a:r>
            <a:r>
              <a:rPr lang="ru-RU" sz="1600" b="1" dirty="0"/>
              <a:t>компетентност в областта и дейностите</a:t>
            </a:r>
            <a:r>
              <a:rPr lang="ru-RU" sz="1600" dirty="0"/>
              <a:t>, предвидени по проекта, чрез учредителни документи, правни актове / стратегии  / планове за действие и др.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не се намират в нито една от ситуациите, посочени в чл. 138 от РЕГЛАМЕНТ (ЕС, Евратом) 2024/2509.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Седалище</a:t>
            </a:r>
            <a:r>
              <a:rPr lang="bg-BG" sz="1600" dirty="0"/>
              <a:t>то / регистрацията на организацията</a:t>
            </a:r>
            <a:r>
              <a:rPr lang="ru-RU" sz="1600" dirty="0"/>
              <a:t> да е </a:t>
            </a:r>
            <a:r>
              <a:rPr lang="ru-RU" sz="1600" b="1" dirty="0"/>
              <a:t>в допустимия по програмата регион</a:t>
            </a:r>
            <a:r>
              <a:rPr lang="ru-RU" sz="1600" dirty="0"/>
              <a:t>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b="1" dirty="0"/>
              <a:t>По един партньор от всяка държава</a:t>
            </a:r>
            <a:r>
              <a:rPr lang="ru-RU" sz="1600" dirty="0"/>
              <a:t>, участваща в програмата (Румъния, България).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Допустими </a:t>
            </a:r>
            <a:r>
              <a:rPr lang="ru-RU" sz="1600" b="1" dirty="0"/>
              <a:t>максимум 5 партньора </a:t>
            </a:r>
            <a:r>
              <a:rPr lang="ru-RU" sz="1600" dirty="0"/>
              <a:t>в даден проект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Партньорството следва </a:t>
            </a:r>
            <a:r>
              <a:rPr lang="ru-RU" sz="1600" b="1" dirty="0"/>
              <a:t>да отразява обхвата на проекта</a:t>
            </a:r>
            <a:r>
              <a:rPr lang="ru-RU" sz="1600" dirty="0"/>
              <a:t>, а ролята на всеки партньор трябва да бъде ясно обоснована.</a:t>
            </a:r>
            <a:endParaRPr lang="en-US" sz="16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ИЗИСКВАНИЯ КЪМ КАНДИДАТИТЕ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5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80728"/>
            <a:ext cx="6552728" cy="4847481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Румънски</a:t>
            </a:r>
            <a:r>
              <a:rPr lang="ru-RU" sz="1600" dirty="0"/>
              <a:t> или български организации-кандидати със </a:t>
            </a:r>
            <a:r>
              <a:rPr lang="ru-RU" sz="1600" b="1" dirty="0"/>
              <a:t>седалище извън програмната територия, също могат да участват</a:t>
            </a:r>
            <a:r>
              <a:rPr lang="ru-RU" sz="1600" dirty="0"/>
              <a:t> в проекти, но само в изключителни случаи, а именно ако: </a:t>
            </a:r>
          </a:p>
          <a:p>
            <a:pPr algn="just"/>
            <a:endParaRPr lang="ru-RU" sz="1600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1600" dirty="0"/>
              <a:t>И</a:t>
            </a:r>
            <a:r>
              <a:rPr lang="ru-RU" sz="1600" dirty="0"/>
              <a:t>мат </a:t>
            </a:r>
            <a:r>
              <a:rPr lang="ru-RU" sz="1600" b="1" dirty="0"/>
              <a:t>изключителни правомощия и компетенции </a:t>
            </a:r>
            <a:r>
              <a:rPr lang="ru-RU" sz="1600" dirty="0"/>
              <a:t>включващи в обхвата си на действие определени части или цялата програмната област (например министерства, национални агенции, национални компании и движения и др.);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Извършват дейности и предвиждат такива, които са от </a:t>
            </a:r>
            <a:r>
              <a:rPr lang="ru-RU" sz="1600" b="1" dirty="0"/>
              <a:t>полза за програмната територия;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Участието им носи </a:t>
            </a:r>
            <a:r>
              <a:rPr lang="ru-RU" sz="1600" b="1" dirty="0"/>
              <a:t>ясна добавена стойност </a:t>
            </a:r>
            <a:r>
              <a:rPr lang="ru-RU" sz="1600" dirty="0"/>
              <a:t>и експертен опит при изпълнението на проекта и е от полза за трансграничния регион.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err="1"/>
              <a:t>Посочените</a:t>
            </a:r>
            <a:r>
              <a:rPr lang="ru-RU" sz="1600" dirty="0"/>
              <a:t> по-горе организации </a:t>
            </a:r>
            <a:r>
              <a:rPr lang="ru-RU" sz="1600" b="1" dirty="0"/>
              <a:t>не могат да поемат ролята на водещ партньор</a:t>
            </a:r>
            <a:r>
              <a:rPr lang="ru-RU" sz="1600" dirty="0"/>
              <a:t>. </a:t>
            </a:r>
          </a:p>
          <a:p>
            <a:pPr algn="just">
              <a:spcBef>
                <a:spcPts val="600"/>
              </a:spcBef>
            </a:pPr>
            <a:r>
              <a:rPr lang="ru-RU" sz="1600" dirty="0"/>
              <a:t>Кандидати от трети страни партньори (извън и в ЕС) могат да участват като асоциирани партньори (асоциирана организация), но не могат да получават финансиране от ЕФРР по програмата.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102251"/>
            <a:ext cx="662473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ИЗКЛЮЧЕНИЯ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77" y="5805264"/>
            <a:ext cx="2228019" cy="7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7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835696" cy="61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7056784" cy="6032421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r>
              <a:rPr lang="ru-RU" sz="1600" dirty="0" err="1"/>
              <a:t>Проектите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отговарят</a:t>
            </a:r>
            <a:r>
              <a:rPr lang="ru-RU" sz="1600" dirty="0"/>
              <a:t> </a:t>
            </a:r>
            <a:r>
              <a:rPr lang="ru-RU" sz="1600" dirty="0" err="1"/>
              <a:t>поне</a:t>
            </a:r>
            <a:r>
              <a:rPr lang="ru-RU" sz="1600" dirty="0"/>
              <a:t> на </a:t>
            </a:r>
            <a:r>
              <a:rPr lang="ru-RU" sz="1600" dirty="0" err="1"/>
              <a:t>следните</a:t>
            </a:r>
            <a:r>
              <a:rPr lang="ru-RU" sz="1600" dirty="0"/>
              <a:t> характеристики: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</a:t>
            </a:r>
            <a:r>
              <a:rPr lang="ru-RU" sz="1600" dirty="0" err="1"/>
              <a:t>имат</a:t>
            </a:r>
            <a:r>
              <a:rPr lang="ru-RU" sz="1600" dirty="0"/>
              <a:t> </a:t>
            </a:r>
            <a:r>
              <a:rPr lang="ru-RU" sz="1600" dirty="0" err="1"/>
              <a:t>трансграничен</a:t>
            </a:r>
            <a:r>
              <a:rPr lang="ru-RU" sz="1600" dirty="0"/>
              <a:t> характер и </a:t>
            </a:r>
            <a:r>
              <a:rPr lang="ru-RU" sz="1600" dirty="0" err="1"/>
              <a:t>въздействие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</a:t>
            </a:r>
            <a:r>
              <a:rPr lang="ru-RU" sz="1600" dirty="0" err="1"/>
              <a:t>допринасят</a:t>
            </a:r>
            <a:r>
              <a:rPr lang="ru-RU" sz="1600" dirty="0"/>
              <a:t> за </a:t>
            </a:r>
            <a:r>
              <a:rPr lang="ru-RU" sz="1600" dirty="0" err="1"/>
              <a:t>показателите</a:t>
            </a:r>
            <a:r>
              <a:rPr lang="ru-RU" sz="1600" dirty="0"/>
              <a:t> на </a:t>
            </a:r>
            <a:r>
              <a:rPr lang="bg-BG" sz="1600" dirty="0"/>
              <a:t>П</a:t>
            </a:r>
            <a:r>
              <a:rPr lang="ru-RU" sz="1600" dirty="0" err="1"/>
              <a:t>рограмата</a:t>
            </a:r>
            <a:r>
              <a:rPr lang="en-US" sz="1600" dirty="0"/>
              <a:t>;</a:t>
            </a:r>
            <a:endParaRPr lang="bg-BG" sz="1600" dirty="0"/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</a:t>
            </a:r>
            <a:r>
              <a:rPr lang="ru-RU" sz="1600" dirty="0" err="1"/>
              <a:t>интегрират</a:t>
            </a:r>
            <a:r>
              <a:rPr lang="ru-RU" sz="1600" dirty="0"/>
              <a:t>, </a:t>
            </a:r>
            <a:r>
              <a:rPr lang="ru-RU" sz="1600" dirty="0" err="1"/>
              <a:t>доколкото</a:t>
            </a:r>
            <a:r>
              <a:rPr lang="ru-RU" sz="1600" dirty="0"/>
              <a:t> е </a:t>
            </a:r>
            <a:r>
              <a:rPr lang="ru-RU" sz="1600" dirty="0" err="1"/>
              <a:t>възможно</a:t>
            </a:r>
            <a:r>
              <a:rPr lang="ru-RU" sz="1600" dirty="0"/>
              <a:t>, </a:t>
            </a:r>
            <a:r>
              <a:rPr lang="ru-RU" sz="1600" dirty="0" err="1"/>
              <a:t>основните</a:t>
            </a:r>
            <a:r>
              <a:rPr lang="ru-RU" sz="1600" dirty="0"/>
              <a:t> ценности на </a:t>
            </a:r>
            <a:r>
              <a:rPr lang="ru-RU" sz="1600" dirty="0" err="1"/>
              <a:t>Новия</a:t>
            </a:r>
            <a:r>
              <a:rPr lang="ru-RU" sz="1600" dirty="0"/>
              <a:t> европейски Баухаус (</a:t>
            </a:r>
            <a:r>
              <a:rPr lang="ru-RU" sz="1600" dirty="0" err="1"/>
              <a:t>устойчивост</a:t>
            </a:r>
            <a:r>
              <a:rPr lang="ru-RU" sz="1600" dirty="0"/>
              <a:t>, </a:t>
            </a:r>
            <a:r>
              <a:rPr lang="ru-RU" sz="1600" dirty="0" err="1"/>
              <a:t>естетика</a:t>
            </a:r>
            <a:r>
              <a:rPr lang="ru-RU" sz="1600" dirty="0"/>
              <a:t> и </a:t>
            </a:r>
            <a:r>
              <a:rPr lang="ru-RU" sz="1600" dirty="0" err="1"/>
              <a:t>приобщаване</a:t>
            </a:r>
            <a:r>
              <a:rPr lang="ru-RU" sz="1600" dirty="0"/>
              <a:t>)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</a:t>
            </a:r>
            <a:r>
              <a:rPr lang="ru-RU" sz="1600" dirty="0" err="1"/>
              <a:t>насърчават</a:t>
            </a:r>
            <a:r>
              <a:rPr lang="ru-RU" sz="1600" dirty="0"/>
              <a:t> решения,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екологични</a:t>
            </a:r>
            <a:r>
              <a:rPr lang="ru-RU" sz="1600" dirty="0"/>
              <a:t> и </a:t>
            </a:r>
            <a:r>
              <a:rPr lang="ru-RU" sz="1600" dirty="0" err="1"/>
              <a:t>спазват</a:t>
            </a:r>
            <a:r>
              <a:rPr lang="ru-RU" sz="1600" dirty="0"/>
              <a:t> принципа „не </a:t>
            </a:r>
            <a:r>
              <a:rPr lang="ru-RU" sz="1600" dirty="0" err="1"/>
              <a:t>причинявай</a:t>
            </a:r>
            <a:r>
              <a:rPr lang="ru-RU" sz="1600" dirty="0"/>
              <a:t> </a:t>
            </a:r>
            <a:r>
              <a:rPr lang="ru-RU" sz="1600" dirty="0" err="1"/>
              <a:t>значителни</a:t>
            </a:r>
            <a:r>
              <a:rPr lang="ru-RU" sz="1600" dirty="0"/>
              <a:t> вреди“, </a:t>
            </a:r>
            <a:r>
              <a:rPr lang="ru-RU" sz="1600" dirty="0" err="1"/>
              <a:t>климатичната</a:t>
            </a:r>
            <a:r>
              <a:rPr lang="ru-RU" sz="1600" dirty="0"/>
              <a:t> </a:t>
            </a:r>
            <a:r>
              <a:rPr lang="ru-RU" sz="1600" dirty="0" err="1"/>
              <a:t>устойчивост</a:t>
            </a:r>
            <a:r>
              <a:rPr lang="ru-RU" sz="1600" dirty="0"/>
              <a:t> (</a:t>
            </a:r>
            <a:r>
              <a:rPr lang="ru-RU" sz="1600" dirty="0" err="1"/>
              <a:t>ако</a:t>
            </a:r>
            <a:r>
              <a:rPr lang="ru-RU" sz="1600" dirty="0"/>
              <a:t> е приложимо)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Да </a:t>
            </a:r>
            <a:r>
              <a:rPr lang="ru-RU" sz="1600" dirty="0" err="1"/>
              <a:t>насърчават</a:t>
            </a:r>
            <a:r>
              <a:rPr lang="ru-RU" sz="1600" dirty="0"/>
              <a:t> </a:t>
            </a:r>
            <a:r>
              <a:rPr lang="ru-RU" sz="1600" dirty="0" err="1"/>
              <a:t>равните</a:t>
            </a:r>
            <a:r>
              <a:rPr lang="ru-RU" sz="1600" dirty="0"/>
              <a:t> </a:t>
            </a:r>
            <a:r>
              <a:rPr lang="ru-RU" sz="1600" dirty="0" err="1"/>
              <a:t>възможности</a:t>
            </a:r>
            <a:r>
              <a:rPr lang="ru-RU" sz="1600" dirty="0"/>
              <a:t>, </a:t>
            </a:r>
            <a:r>
              <a:rPr lang="ru-RU" sz="1600" dirty="0" err="1"/>
              <a:t>прозрачността</a:t>
            </a:r>
            <a:r>
              <a:rPr lang="ru-RU" sz="1600" dirty="0"/>
              <a:t> и зелените </a:t>
            </a:r>
            <a:r>
              <a:rPr lang="ru-RU" sz="1600" dirty="0" err="1"/>
              <a:t>обществени</a:t>
            </a:r>
            <a:r>
              <a:rPr lang="ru-RU" sz="1600" dirty="0"/>
              <a:t> </a:t>
            </a:r>
            <a:r>
              <a:rPr lang="ru-RU" sz="1600" dirty="0" err="1"/>
              <a:t>поръчки</a:t>
            </a:r>
            <a:r>
              <a:rPr lang="en-US" sz="1600" dirty="0"/>
              <a:t>;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Партньорите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си </a:t>
            </a:r>
            <a:r>
              <a:rPr lang="ru-RU" sz="1600" dirty="0" err="1"/>
              <a:t>сътрудничат</a:t>
            </a:r>
            <a:r>
              <a:rPr lang="ru-RU" sz="1600" dirty="0"/>
              <a:t> при </a:t>
            </a:r>
            <a:r>
              <a:rPr lang="ru-RU" sz="1600" dirty="0" err="1"/>
              <a:t>разработването</a:t>
            </a:r>
            <a:r>
              <a:rPr lang="ru-RU" sz="1600" dirty="0"/>
              <a:t> и </a:t>
            </a:r>
            <a:r>
              <a:rPr lang="ru-RU" sz="1600" dirty="0" err="1"/>
              <a:t>изпълнението</a:t>
            </a:r>
            <a:r>
              <a:rPr lang="ru-RU" sz="1600" dirty="0"/>
              <a:t> на </a:t>
            </a:r>
            <a:r>
              <a:rPr lang="ru-RU" sz="1600" dirty="0" err="1"/>
              <a:t>проекти</a:t>
            </a:r>
            <a:r>
              <a:rPr lang="ru-RU" sz="1600" dirty="0"/>
              <a:t>, </a:t>
            </a:r>
            <a:r>
              <a:rPr lang="ru-RU" sz="1600" dirty="0" err="1"/>
              <a:t>както</a:t>
            </a:r>
            <a:r>
              <a:rPr lang="ru-RU" sz="1600" dirty="0"/>
              <a:t> и при </a:t>
            </a:r>
            <a:r>
              <a:rPr lang="ru-RU" sz="1600" dirty="0" err="1"/>
              <a:t>осигуряването</a:t>
            </a:r>
            <a:r>
              <a:rPr lang="ru-RU" sz="1600" dirty="0"/>
              <a:t> на персонал или </a:t>
            </a:r>
            <a:r>
              <a:rPr lang="ru-RU" sz="1600" dirty="0" err="1"/>
              <a:t>финансиране</a:t>
            </a:r>
            <a:r>
              <a:rPr lang="ru-RU" sz="1600" dirty="0"/>
              <a:t>, или и </a:t>
            </a:r>
            <a:r>
              <a:rPr lang="ru-RU" sz="1600" dirty="0" err="1"/>
              <a:t>двете</a:t>
            </a:r>
            <a:r>
              <a:rPr lang="ru-RU" sz="1600" dirty="0"/>
              <a:t>.</a:t>
            </a:r>
          </a:p>
          <a:p>
            <a:pPr marL="285750" indent="-285750" algn="just">
              <a:spcBef>
                <a:spcPts val="600"/>
              </a:spcBef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r>
              <a:rPr lang="ru-RU" sz="1600" dirty="0"/>
              <a:t>         Проект, </a:t>
            </a:r>
            <a:r>
              <a:rPr lang="ru-RU" sz="1600" dirty="0" err="1"/>
              <a:t>който</a:t>
            </a:r>
            <a:r>
              <a:rPr lang="ru-RU" sz="1600" dirty="0"/>
              <a:t> </a:t>
            </a:r>
            <a:r>
              <a:rPr lang="ru-RU" sz="1600" dirty="0" err="1"/>
              <a:t>няма</a:t>
            </a:r>
            <a:r>
              <a:rPr lang="ru-RU" sz="1600" dirty="0"/>
              <a:t> </a:t>
            </a:r>
            <a:r>
              <a:rPr lang="ru-RU" sz="1600" dirty="0" err="1"/>
              <a:t>трансграничен</a:t>
            </a:r>
            <a:r>
              <a:rPr lang="ru-RU" sz="1600" dirty="0"/>
              <a:t> характер и </a:t>
            </a:r>
            <a:r>
              <a:rPr lang="ru-RU" sz="1600" dirty="0" err="1"/>
              <a:t>въздействие</a:t>
            </a:r>
            <a:r>
              <a:rPr lang="ru-RU" sz="1600" dirty="0"/>
              <a:t> и не </a:t>
            </a:r>
            <a:r>
              <a:rPr lang="ru-RU" sz="1600" dirty="0" err="1"/>
              <a:t>спазва</a:t>
            </a:r>
            <a:r>
              <a:rPr lang="ru-RU" sz="1600" dirty="0"/>
              <a:t> </a:t>
            </a:r>
            <a:r>
              <a:rPr lang="ru-RU" sz="1600" dirty="0" err="1"/>
              <a:t>критериите</a:t>
            </a:r>
            <a:r>
              <a:rPr lang="ru-RU" sz="1600" dirty="0"/>
              <a:t> за </a:t>
            </a:r>
            <a:r>
              <a:rPr lang="ru-RU" sz="1600" dirty="0" err="1"/>
              <a:t>сътрудничество</a:t>
            </a:r>
            <a:r>
              <a:rPr lang="ru-RU" sz="1600" dirty="0"/>
              <a:t>,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бъде</a:t>
            </a:r>
            <a:r>
              <a:rPr lang="ru-RU" sz="1600" dirty="0"/>
              <a:t> </a:t>
            </a:r>
            <a:r>
              <a:rPr lang="ru-RU" sz="1600" dirty="0" err="1"/>
              <a:t>отхвърлен</a:t>
            </a:r>
            <a:r>
              <a:rPr lang="ru-RU" sz="1600" dirty="0"/>
              <a:t>.</a:t>
            </a:r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endParaRPr lang="ru-RU" sz="1600" dirty="0"/>
          </a:p>
          <a:p>
            <a:pPr algn="just">
              <a:spcBef>
                <a:spcPts val="600"/>
              </a:spcBef>
              <a:buClr>
                <a:srgbClr val="FFC000"/>
              </a:buClr>
              <a:buSzPct val="200000"/>
            </a:pPr>
            <a:r>
              <a:rPr lang="ru-RU" sz="1600" dirty="0"/>
              <a:t>          В случай че </a:t>
            </a:r>
            <a:r>
              <a:rPr lang="ru-RU" sz="1600" dirty="0" err="1"/>
              <a:t>партньорите</a:t>
            </a:r>
            <a:r>
              <a:rPr lang="ru-RU" sz="1600" dirty="0"/>
              <a:t> не </a:t>
            </a:r>
            <a:r>
              <a:rPr lang="ru-RU" sz="1600" dirty="0" err="1"/>
              <a:t>отговарят</a:t>
            </a:r>
            <a:r>
              <a:rPr lang="ru-RU" sz="1600" dirty="0"/>
              <a:t> на </a:t>
            </a:r>
            <a:r>
              <a:rPr lang="ru-RU" sz="1600" dirty="0" err="1"/>
              <a:t>задължителните</a:t>
            </a:r>
            <a:r>
              <a:rPr lang="ru-RU" sz="1600" dirty="0"/>
              <a:t> критерии за </a:t>
            </a:r>
            <a:r>
              <a:rPr lang="ru-RU" sz="1600" dirty="0" err="1"/>
              <a:t>сътрудничество</a:t>
            </a:r>
            <a:r>
              <a:rPr lang="ru-RU" sz="1600" dirty="0"/>
              <a:t>, </a:t>
            </a:r>
            <a:r>
              <a:rPr lang="ru-RU" sz="1600" dirty="0" err="1"/>
              <a:t>както</a:t>
            </a:r>
            <a:r>
              <a:rPr lang="ru-RU" sz="1600" dirty="0"/>
              <a:t> е </a:t>
            </a:r>
            <a:r>
              <a:rPr lang="ru-RU" sz="1600" dirty="0" err="1"/>
              <a:t>посочено</a:t>
            </a:r>
            <a:r>
              <a:rPr lang="ru-RU" sz="1600" dirty="0"/>
              <a:t> в </a:t>
            </a:r>
            <a:r>
              <a:rPr lang="ru-RU" sz="1600" dirty="0" err="1"/>
              <a:t>Ръководството</a:t>
            </a:r>
            <a:r>
              <a:rPr lang="ru-RU" sz="1600" dirty="0"/>
              <a:t>, </a:t>
            </a:r>
            <a:r>
              <a:rPr lang="ru-RU" sz="1600" dirty="0" err="1"/>
              <a:t>проектът</a:t>
            </a:r>
            <a:r>
              <a:rPr lang="ru-RU" sz="1600" dirty="0"/>
              <a:t> се </a:t>
            </a:r>
            <a:r>
              <a:rPr lang="ru-RU" sz="1600" dirty="0" err="1"/>
              <a:t>отхвърля</a:t>
            </a:r>
            <a:r>
              <a:rPr lang="ru-RU" sz="1600" dirty="0"/>
              <a:t> и </a:t>
            </a:r>
            <a:r>
              <a:rPr lang="ru-RU" sz="1600" dirty="0" err="1"/>
              <a:t>процесът</a:t>
            </a:r>
            <a:r>
              <a:rPr lang="ru-RU" sz="1600" dirty="0"/>
              <a:t> на оценка се </a:t>
            </a:r>
            <a:r>
              <a:rPr lang="ru-RU" sz="1600" dirty="0" err="1"/>
              <a:t>спира</a:t>
            </a:r>
            <a:r>
              <a:rPr lang="ru-RU" sz="1600" dirty="0"/>
              <a:t> без </a:t>
            </a:r>
            <a:r>
              <a:rPr lang="ru-RU" sz="1600" dirty="0" err="1"/>
              <a:t>допълнителен</a:t>
            </a:r>
            <a:r>
              <a:rPr lang="ru-RU" sz="1600" dirty="0"/>
              <a:t> анализ.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4625"/>
            <a:ext cx="73803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ИЗИСКВАНИЯ КЪМ ПРОЕКТИТЕ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20BD8-BE98-4A36-B816-89D97AB0B9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522610" cy="393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5CC91-8D99-481A-BFA1-D92DB4422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50" y="5373216"/>
            <a:ext cx="522610" cy="3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980728"/>
            <a:ext cx="6552728" cy="3539430"/>
          </a:xfrm>
          <a:prstGeom prst="rect">
            <a:avLst/>
          </a:prstGeom>
          <a:noFill/>
          <a:ln w="2540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Програмата</a:t>
            </a:r>
            <a:r>
              <a:rPr lang="ru-RU" sz="1600" dirty="0"/>
              <a:t> </a:t>
            </a:r>
            <a:r>
              <a:rPr lang="ru-RU" sz="1600" dirty="0" err="1"/>
              <a:t>подкрепя</a:t>
            </a:r>
            <a:r>
              <a:rPr lang="ru-RU" sz="1600" dirty="0"/>
              <a:t> действия, </a:t>
            </a:r>
            <a:r>
              <a:rPr lang="ru-RU" sz="1600" dirty="0" err="1"/>
              <a:t>свързани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следните</a:t>
            </a:r>
            <a:r>
              <a:rPr lang="ru-RU" sz="1600" dirty="0"/>
              <a:t> области:</a:t>
            </a:r>
          </a:p>
          <a:p>
            <a:pPr algn="just"/>
            <a:endParaRPr lang="ru-RU" sz="1600" dirty="0">
              <a:highlight>
                <a:srgbClr val="FF0000"/>
              </a:highlight>
            </a:endParaRP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Намаляване</a:t>
            </a:r>
            <a:r>
              <a:rPr lang="ru-RU" sz="1600" dirty="0"/>
              <a:t> на </a:t>
            </a:r>
            <a:r>
              <a:rPr lang="ru-RU" sz="1600" dirty="0" err="1"/>
              <a:t>всички</a:t>
            </a:r>
            <a:r>
              <a:rPr lang="ru-RU" sz="1600" dirty="0"/>
              <a:t> </a:t>
            </a:r>
            <a:r>
              <a:rPr lang="ru-RU" sz="1600" dirty="0" err="1"/>
              <a:t>видове</a:t>
            </a:r>
            <a:r>
              <a:rPr lang="ru-RU" sz="1600" dirty="0"/>
              <a:t> </a:t>
            </a:r>
            <a:r>
              <a:rPr lang="ru-RU" sz="1600" dirty="0" err="1"/>
              <a:t>замърсяване</a:t>
            </a:r>
            <a:r>
              <a:rPr lang="ru-RU" sz="1600" dirty="0"/>
              <a:t> чрез </a:t>
            </a:r>
            <a:r>
              <a:rPr lang="ru-RU" sz="1600" dirty="0" err="1"/>
              <a:t>подкрепа</a:t>
            </a:r>
            <a:r>
              <a:rPr lang="ru-RU" sz="1600" dirty="0"/>
              <a:t> на </a:t>
            </a:r>
            <a:r>
              <a:rPr lang="ru-RU" sz="1600" dirty="0" err="1"/>
              <a:t>инвестициите</a:t>
            </a:r>
            <a:r>
              <a:rPr lang="ru-RU" sz="1600" dirty="0"/>
              <a:t> в мониторинг и </a:t>
            </a:r>
            <a:r>
              <a:rPr lang="ru-RU" sz="1600" dirty="0" err="1"/>
              <a:t>събиране</a:t>
            </a:r>
            <a:r>
              <a:rPr lang="ru-RU" sz="1600" dirty="0"/>
              <a:t> на </a:t>
            </a:r>
            <a:r>
              <a:rPr lang="ru-RU" sz="1600" dirty="0" err="1"/>
              <a:t>данни</a:t>
            </a:r>
            <a:r>
              <a:rPr lang="ru-RU" sz="1600" dirty="0"/>
              <a:t> за </a:t>
            </a:r>
            <a:r>
              <a:rPr lang="ru-RU" sz="1600" dirty="0" err="1"/>
              <a:t>замърсяването</a:t>
            </a:r>
            <a:r>
              <a:rPr lang="ru-RU" sz="1600" dirty="0"/>
              <a:t> на </a:t>
            </a:r>
            <a:r>
              <a:rPr lang="ru-RU" sz="1600" dirty="0" err="1"/>
              <a:t>въздуха</a:t>
            </a:r>
            <a:r>
              <a:rPr lang="ru-RU" sz="1600" dirty="0"/>
              <a:t>, </a:t>
            </a:r>
            <a:r>
              <a:rPr lang="ru-RU" sz="1600" dirty="0" err="1"/>
              <a:t>почвата</a:t>
            </a:r>
            <a:r>
              <a:rPr lang="ru-RU" sz="1600" dirty="0"/>
              <a:t> и </a:t>
            </a:r>
            <a:r>
              <a:rPr lang="ru-RU" sz="1600" dirty="0" err="1"/>
              <a:t>водата</a:t>
            </a:r>
            <a:r>
              <a:rPr lang="ru-RU" sz="1600" dirty="0"/>
              <a:t>;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Подкрепа</a:t>
            </a:r>
            <a:r>
              <a:rPr lang="ru-RU" sz="1600" dirty="0"/>
              <a:t> за </a:t>
            </a:r>
            <a:r>
              <a:rPr lang="ru-RU" sz="1600" dirty="0" err="1"/>
              <a:t>развитието</a:t>
            </a:r>
            <a:r>
              <a:rPr lang="ru-RU" sz="1600" dirty="0"/>
              <a:t> на зелени </a:t>
            </a:r>
            <a:r>
              <a:rPr lang="ru-RU" sz="1600" dirty="0" err="1"/>
              <a:t>инфраструктури</a:t>
            </a:r>
            <a:r>
              <a:rPr lang="ru-RU" sz="1600" dirty="0"/>
              <a:t>, </a:t>
            </a:r>
            <a:r>
              <a:rPr lang="ru-RU" sz="1600" dirty="0" err="1"/>
              <a:t>включително</a:t>
            </a:r>
            <a:r>
              <a:rPr lang="ru-RU" sz="1600" dirty="0"/>
              <a:t> чрез развитие и защита на зелени </a:t>
            </a:r>
            <a:r>
              <a:rPr lang="ru-RU" sz="1600" dirty="0" err="1"/>
              <a:t>площи</a:t>
            </a:r>
            <a:r>
              <a:rPr lang="ru-RU" sz="1600" dirty="0"/>
              <a:t> в </a:t>
            </a:r>
            <a:r>
              <a:rPr lang="ru-RU" sz="1600" dirty="0" err="1"/>
              <a:t>населените</a:t>
            </a:r>
            <a:r>
              <a:rPr lang="ru-RU" sz="1600" dirty="0"/>
              <a:t> места и </a:t>
            </a:r>
            <a:r>
              <a:rPr lang="ru-RU" sz="1600" dirty="0" err="1"/>
              <a:t>повишаване</a:t>
            </a:r>
            <a:r>
              <a:rPr lang="ru-RU" sz="1600" dirty="0"/>
              <a:t> на </a:t>
            </a:r>
            <a:r>
              <a:rPr lang="ru-RU" sz="1600" dirty="0" err="1"/>
              <a:t>осведомеността</a:t>
            </a:r>
            <a:r>
              <a:rPr lang="ru-RU" sz="1600" dirty="0"/>
              <a:t> за ползите от зелените пространства;</a:t>
            </a:r>
            <a:r>
              <a:rPr lang="ru-RU" sz="1600" b="1" dirty="0"/>
              <a:t>;</a:t>
            </a:r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 err="1"/>
              <a:t>Подобряване</a:t>
            </a:r>
            <a:r>
              <a:rPr lang="ru-RU" sz="1600" dirty="0"/>
              <a:t> на </a:t>
            </a:r>
            <a:r>
              <a:rPr lang="ru-RU" sz="1600" dirty="0" err="1"/>
              <a:t>опазването</a:t>
            </a:r>
            <a:r>
              <a:rPr lang="ru-RU" sz="1600" dirty="0"/>
              <a:t>, </a:t>
            </a:r>
            <a:r>
              <a:rPr lang="ru-RU" sz="1600" dirty="0" err="1"/>
              <a:t>възстановяването</a:t>
            </a:r>
            <a:r>
              <a:rPr lang="ru-RU" sz="1600" dirty="0"/>
              <a:t> и </a:t>
            </a:r>
            <a:r>
              <a:rPr lang="ru-RU" sz="1600" dirty="0" err="1"/>
              <a:t>устойчивото</a:t>
            </a:r>
            <a:r>
              <a:rPr lang="ru-RU" sz="1600" dirty="0"/>
              <a:t> </a:t>
            </a:r>
            <a:r>
              <a:rPr lang="ru-RU" sz="1600" dirty="0" err="1"/>
              <a:t>използване</a:t>
            </a:r>
            <a:r>
              <a:rPr lang="ru-RU" sz="1600" dirty="0"/>
              <a:t> и защита на </a:t>
            </a:r>
            <a:r>
              <a:rPr lang="ru-RU" sz="1600" dirty="0" err="1"/>
              <a:t>биоразнообразието</a:t>
            </a:r>
            <a:r>
              <a:rPr lang="ru-RU" sz="1600" dirty="0"/>
              <a:t>, </a:t>
            </a:r>
            <a:r>
              <a:rPr lang="ru-RU" sz="1600" dirty="0" err="1"/>
              <a:t>включително</a:t>
            </a:r>
            <a:r>
              <a:rPr lang="ru-RU" sz="1600" dirty="0"/>
              <a:t> </a:t>
            </a:r>
            <a:r>
              <a:rPr lang="ru-RU" sz="1600" dirty="0" err="1"/>
              <a:t>защитени</a:t>
            </a:r>
            <a:r>
              <a:rPr lang="ru-RU" sz="1600" dirty="0"/>
              <a:t> </a:t>
            </a:r>
            <a:r>
              <a:rPr lang="ru-RU" sz="1600" dirty="0" err="1"/>
              <a:t>зони</a:t>
            </a:r>
            <a:r>
              <a:rPr lang="ru-RU" sz="1600" dirty="0"/>
              <a:t> от </a:t>
            </a:r>
            <a:r>
              <a:rPr lang="ru-RU" sz="1600" dirty="0" err="1"/>
              <a:t>мрежата</a:t>
            </a:r>
            <a:r>
              <a:rPr lang="ru-RU" sz="1600" dirty="0"/>
              <a:t> Натура 2000 и </a:t>
            </a:r>
            <a:r>
              <a:rPr lang="ru-RU" sz="1600" dirty="0" err="1"/>
              <a:t>Рамсарските</a:t>
            </a:r>
            <a:r>
              <a:rPr lang="ru-RU" sz="1600" dirty="0"/>
              <a:t> места.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102251"/>
            <a:ext cx="662473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 algn="ctr" fontAlgn="base">
              <a:spcAft>
                <a:spcPct val="0"/>
              </a:spcAft>
            </a:pPr>
            <a:endParaRPr lang="en-US" sz="1400" b="1" dirty="0">
              <a:solidFill>
                <a:srgbClr val="FFC000"/>
              </a:solidFill>
              <a:latin typeface="Tahoma" pitchFamily="34" charset="0"/>
            </a:endParaRPr>
          </a:p>
          <a:p>
            <a:pPr marL="0" lvl="5" algn="ctr" fontAlgn="base">
              <a:spcAft>
                <a:spcPct val="0"/>
              </a:spcAft>
            </a:pPr>
            <a:r>
              <a:rPr lang="bg-BG" sz="2800" b="1" dirty="0">
                <a:solidFill>
                  <a:srgbClr val="FFC000"/>
                </a:solidFill>
                <a:latin typeface="Mistral" panose="03090702030407020403" pitchFamily="66" charset="0"/>
              </a:rPr>
              <a:t>ОСНОВНИ ВИДОВЕ ДЕЙНОСТИ</a:t>
            </a:r>
            <a:endParaRPr lang="en-US" sz="2800" b="1" dirty="0">
              <a:solidFill>
                <a:srgbClr val="FFC000"/>
              </a:solidFill>
              <a:latin typeface="Mistral" panose="03090702030407020403" pitchFamily="66" charset="0"/>
            </a:endParaRPr>
          </a:p>
          <a:p>
            <a:pPr algn="ctr">
              <a:spcBef>
                <a:spcPts val="0"/>
              </a:spcBef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77" y="5805264"/>
            <a:ext cx="2228019" cy="7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64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7">
      <a:dk1>
        <a:srgbClr val="000000"/>
      </a:dk1>
      <a:lt1>
        <a:srgbClr val="256101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ACB7AA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FFFFFF"/>
        </a:dk1>
        <a:lt1>
          <a:srgbClr val="566876"/>
        </a:lt1>
        <a:dk2>
          <a:srgbClr val="256101"/>
        </a:dk2>
        <a:lt2>
          <a:srgbClr val="566876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485864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256101"/>
        </a:lt1>
        <a:dk2>
          <a:srgbClr val="54585C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40404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256101"/>
        </a:lt1>
        <a:dk2>
          <a:srgbClr val="566876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D0D0D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292929"/>
        </a:dk1>
        <a:lt1>
          <a:srgbClr val="256101"/>
        </a:lt1>
        <a:dk2>
          <a:srgbClr val="29292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21212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FFFFFF"/>
        </a:dk1>
        <a:lt1>
          <a:srgbClr val="5F5F5F"/>
        </a:lt1>
        <a:dk2>
          <a:srgbClr val="256101"/>
        </a:dk2>
        <a:lt2>
          <a:srgbClr val="5F5F5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50505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6">
        <a:dk1>
          <a:srgbClr val="FFFFFF"/>
        </a:dk1>
        <a:lt1>
          <a:srgbClr val="777777"/>
        </a:lt1>
        <a:dk2>
          <a:srgbClr val="256101"/>
        </a:dk2>
        <a:lt2>
          <a:srgbClr val="777777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65656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256101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0000"/>
        </a:dk1>
        <a:lt1>
          <a:srgbClr val="256101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256101"/>
        </a:dk1>
        <a:lt1>
          <a:srgbClr val="256101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CB7AA"/>
        </a:accent3>
        <a:accent4>
          <a:srgbClr val="1E520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9885</TotalTime>
  <Words>1253</Words>
  <Application>Microsoft Office PowerPoint</Application>
  <PresentationFormat>On-screen Show (4:3)</PresentationFormat>
  <Paragraphs>115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Mistral</vt:lpstr>
      <vt:lpstr>Tahoma</vt:lpstr>
      <vt:lpstr>template</vt:lpstr>
      <vt:lpstr>PowerPoint Presentation</vt:lpstr>
      <vt:lpstr>PowerPoint Presentation</vt:lpstr>
      <vt:lpstr>PowerPoint Presentation</vt:lpstr>
      <vt:lpstr>ТИПОВЕ ПРОЕКТИ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DIMANA BORISLAVOVA SADONKOVA</dc:creator>
  <cp:lastModifiedBy>E.Manov</cp:lastModifiedBy>
  <cp:revision>122</cp:revision>
  <dcterms:created xsi:type="dcterms:W3CDTF">2025-01-28T07:36:22Z</dcterms:created>
  <dcterms:modified xsi:type="dcterms:W3CDTF">2025-06-30T13:42:18Z</dcterms:modified>
</cp:coreProperties>
</file>